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1.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893fe71d7e5443af" /><Relationship Type="http://schemas.openxmlformats.org/officeDocument/2006/relationships/extended-properties" Target="/docProps/app.xml" Id="R6188689eb815498e" /><Relationship Type="http://schemas.openxmlformats.org/officeDocument/2006/relationships/officeDocument" Target="/ppt/presentation.xml" Id="Ra6794f18fb0044a9" /></Relationships>
</file>

<file path=ppt/presentation.xml><?xml version="1.0" encoding="utf-8"?>
<p:presentation xmlns:p="http://schemas.openxmlformats.org/presentationml/2006/main">
  <p:sldMasterIdLst>
    <p:sldMasterId xmlns:r="http://schemas.openxmlformats.org/officeDocument/2006/relationships" id="2147483648" r:id="R814600e6a16040e6"/>
  </p:sldMasterIdLst>
  <p:notesMasterIdLst>
    <p:notesMasterId xmlns:r="http://schemas.openxmlformats.org/officeDocument/2006/relationships" r:id="R7c74c336a5de479c"/>
  </p:notesMasterIdLst>
  <p:sldIdLst>
    <p:sldId xmlns:r="http://schemas.openxmlformats.org/officeDocument/2006/relationships" id="256" r:id="R65b3d143d81441fa"/>
    <p:sldId xmlns:r="http://schemas.openxmlformats.org/officeDocument/2006/relationships" id="257" r:id="R67c202efe18b49ae"/>
    <p:sldId xmlns:r="http://schemas.openxmlformats.org/officeDocument/2006/relationships" id="258" r:id="R7f224f11675541c8"/>
    <p:sldId xmlns:r="http://schemas.openxmlformats.org/officeDocument/2006/relationships" id="259" r:id="R7eb828905c164e4d"/>
    <p:sldId xmlns:r="http://schemas.openxmlformats.org/officeDocument/2006/relationships" id="260" r:id="R785eeb44622f44b3"/>
    <p:sldId xmlns:r="http://schemas.openxmlformats.org/officeDocument/2006/relationships" id="261" r:id="R4ec4367a88074289"/>
    <p:sldId xmlns:r="http://schemas.openxmlformats.org/officeDocument/2006/relationships" id="262" r:id="Rc6c0ce053f424601"/>
    <p:sldId xmlns:r="http://schemas.openxmlformats.org/officeDocument/2006/relationships" id="263" r:id="Rc3b68063335d4cf3"/>
    <p:sldId xmlns:r="http://schemas.openxmlformats.org/officeDocument/2006/relationships" id="264" r:id="R173213a3be024710"/>
    <p:sldId xmlns:r="http://schemas.openxmlformats.org/officeDocument/2006/relationships" id="265" r:id="Rcb95c7d5e12b4c56"/>
    <p:sldId xmlns:r="http://schemas.openxmlformats.org/officeDocument/2006/relationships" id="266" r:id="R5496ee620d05497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d03b271570bb4e91" /><Relationship Type="http://schemas.openxmlformats.org/officeDocument/2006/relationships/slideMaster" Target="/ppt/slideMasters/slideMaster1.xml" Id="R814600e6a16040e6" /><Relationship Type="http://schemas.openxmlformats.org/officeDocument/2006/relationships/notesMaster" Target="/ppt/notesMasters/notesMaster1.xml" Id="R7c74c336a5de479c" /><Relationship Type="http://schemas.openxmlformats.org/officeDocument/2006/relationships/presProps" Target="/ppt/presProps.xml" Id="R4a4b5e267fd5444e" /><Relationship Type="http://schemas.openxmlformats.org/officeDocument/2006/relationships/tableStyles" Target="/ppt/tableStyles.xml" Id="R2c536af4d6884e24" /><Relationship Type="http://schemas.openxmlformats.org/officeDocument/2006/relationships/slide" Target="/ppt/slides/slide1.xml" Id="R65b3d143d81441fa" /><Relationship Type="http://schemas.openxmlformats.org/officeDocument/2006/relationships/slide" Target="/ppt/slides/slide2.xml" Id="R67c202efe18b49ae" /><Relationship Type="http://schemas.openxmlformats.org/officeDocument/2006/relationships/slide" Target="/ppt/slides/slide3.xml" Id="R7f224f11675541c8" /><Relationship Type="http://schemas.openxmlformats.org/officeDocument/2006/relationships/slide" Target="/ppt/slides/slide4.xml" Id="R7eb828905c164e4d" /><Relationship Type="http://schemas.openxmlformats.org/officeDocument/2006/relationships/slide" Target="/ppt/slides/slide5.xml" Id="R785eeb44622f44b3" /><Relationship Type="http://schemas.openxmlformats.org/officeDocument/2006/relationships/slide" Target="/ppt/slides/slide6.xml" Id="R4ec4367a88074289" /><Relationship Type="http://schemas.openxmlformats.org/officeDocument/2006/relationships/slide" Target="/ppt/slides/slide7.xml" Id="Rc6c0ce053f424601" /><Relationship Type="http://schemas.openxmlformats.org/officeDocument/2006/relationships/slide" Target="/ppt/slides/slide8.xml" Id="Rc3b68063335d4cf3" /><Relationship Type="http://schemas.openxmlformats.org/officeDocument/2006/relationships/slide" Target="/ppt/slides/slide9.xml" Id="R173213a3be024710" /><Relationship Type="http://schemas.openxmlformats.org/officeDocument/2006/relationships/slide" Target="/ppt/slides/slide10.xml" Id="Rcb95c7d5e12b4c56" /><Relationship Type="http://schemas.openxmlformats.org/officeDocument/2006/relationships/slide" Target="/ppt/slides/slide11.xml" Id="R5496ee620d05497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403c160073b432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5df4db80de747f4" /><Relationship Type="http://schemas.openxmlformats.org/officeDocument/2006/relationships/notesMaster" Target="/ppt/notesMasters/notesMaster1.xml" Id="R09d74c763fe64e86" /></Relationships>
</file>

<file path=ppt/notesSlides/_rels/notesSlide2.xml.rels>&#65279;<?xml version="1.0" encoding="utf-8"?><Relationships xmlns="http://schemas.openxmlformats.org/package/2006/relationships"><Relationship Type="http://schemas.openxmlformats.org/officeDocument/2006/relationships/slide" Target="/ppt/slides/slide2.xml" Id="R575cc99a42d94654" /><Relationship Type="http://schemas.openxmlformats.org/officeDocument/2006/relationships/notesMaster" Target="/ppt/notesMasters/notesMaster1.xml" Id="Ra45e33b18506436b" /></Relationships>
</file>

<file path=ppt/notesSlides/_rels/notesSlide3.xml.rels>&#65279;<?xml version="1.0" encoding="utf-8"?><Relationships xmlns="http://schemas.openxmlformats.org/package/2006/relationships"><Relationship Type="http://schemas.openxmlformats.org/officeDocument/2006/relationships/slide" Target="/ppt/slides/slide3.xml" Id="R260af85d253b41b6" /><Relationship Type="http://schemas.openxmlformats.org/officeDocument/2006/relationships/notesMaster" Target="/ppt/notesMasters/notesMaster1.xml" Id="Ra08646cc43834230" /></Relationships>
</file>

<file path=ppt/notesSlides/_rels/notesSlide4.xml.rels>&#65279;<?xml version="1.0" encoding="utf-8"?><Relationships xmlns="http://schemas.openxmlformats.org/package/2006/relationships"><Relationship Type="http://schemas.openxmlformats.org/officeDocument/2006/relationships/slide" Target="/ppt/slides/slide4.xml" Id="R725c39e8350e4731" /><Relationship Type="http://schemas.openxmlformats.org/officeDocument/2006/relationships/notesMaster" Target="/ppt/notesMasters/notesMaster1.xml" Id="R69715d9d00b94a43" /></Relationships>
</file>

<file path=ppt/notesSlides/_rels/notesSlide5.xml.rels>&#65279;<?xml version="1.0" encoding="utf-8"?><Relationships xmlns="http://schemas.openxmlformats.org/package/2006/relationships"><Relationship Type="http://schemas.openxmlformats.org/officeDocument/2006/relationships/slide" Target="/ppt/slides/slide5.xml" Id="Rb2a78ba3c5e747ed" /><Relationship Type="http://schemas.openxmlformats.org/officeDocument/2006/relationships/notesMaster" Target="/ppt/notesMasters/notesMaster1.xml" Id="R08f62a93af2847d2" /></Relationships>
</file>

<file path=ppt/notesSlides/_rels/notesSlide6.xml.rels>&#65279;<?xml version="1.0" encoding="utf-8"?><Relationships xmlns="http://schemas.openxmlformats.org/package/2006/relationships"><Relationship Type="http://schemas.openxmlformats.org/officeDocument/2006/relationships/slide" Target="/ppt/slides/slide6.xml" Id="Rdc445386ca0c438a" /><Relationship Type="http://schemas.openxmlformats.org/officeDocument/2006/relationships/notesMaster" Target="/ppt/notesMasters/notesMaster1.xml" Id="R083348a154904138" /></Relationships>
</file>

<file path=ppt/notesSlides/_rels/notesSlide7.xml.rels>&#65279;<?xml version="1.0" encoding="utf-8"?><Relationships xmlns="http://schemas.openxmlformats.org/package/2006/relationships"><Relationship Type="http://schemas.openxmlformats.org/officeDocument/2006/relationships/slide" Target="/ppt/slides/slide7.xml" Id="R440995a983e84e77" /><Relationship Type="http://schemas.openxmlformats.org/officeDocument/2006/relationships/notesMaster" Target="/ppt/notesMasters/notesMaster1.xml" Id="Rd94f2a2305284ce1" /></Relationships>
</file>

<file path=ppt/notesSlides/_rels/notesSlide8.xml.rels>&#65279;<?xml version="1.0" encoding="utf-8"?><Relationships xmlns="http://schemas.openxmlformats.org/package/2006/relationships"><Relationship Type="http://schemas.openxmlformats.org/officeDocument/2006/relationships/slide" Target="/ppt/slides/slide8.xml" Id="Rb0040f215eec48ea" /><Relationship Type="http://schemas.openxmlformats.org/officeDocument/2006/relationships/notesMaster" Target="/ppt/notesMasters/notesMaster1.xml" Id="Rc66451f140f644d4" /></Relationships>
</file>

<file path=ppt/notesSlides/_rels/notesSlide9.xml.rels>&#65279;<?xml version="1.0" encoding="utf-8"?><Relationships xmlns="http://schemas.openxmlformats.org/package/2006/relationships"><Relationship Type="http://schemas.openxmlformats.org/officeDocument/2006/relationships/slide" Target="/ppt/slides/slide9.xml" Id="R660e4b82d1bb470a" /><Relationship Type="http://schemas.openxmlformats.org/officeDocument/2006/relationships/notesMaster" Target="/ppt/notesMasters/notesMaster1.xml" Id="Rd924f350ed404d1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2f5b3b8e8e14896" /><Relationship Type="http://schemas.openxmlformats.org/officeDocument/2006/relationships/notesMaster" Target="/ppt/notesMasters/notesMaster1.xml" Id="Rc371ec26887e4215"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ef0855405514c85" /><Relationship Type="http://schemas.openxmlformats.org/officeDocument/2006/relationships/notesMaster" Target="/ppt/notesMasters/notesMaster1.xml" Id="R90025f544c98427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Kyle Hobson, UX Researcher. Selected work at Oak AI and Oak + Qasim. Cover: a reformatted view of reported barriers from the original March 2025 audience findings report, page 14. These are self-reported percentages from a voluntary audience sample; per-item response bases were not recovered. The cases show methods, evidence, product decisions and the limits on each conclusion.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Case: Oak + Qasim audience survey, March 2025. Kyle’s reviewed portfolio identifies his role as leading survey design, launch and analysis. Original source: Survey #1 Phase 2: Findings Report: Understanding Audience Pain Points &amp; Value-Aligned Actions, page 4. The report records 1,459 complete submissions as of March 14, 2025 while the survey remained live. This is a voluntary creator/advocacy audience sample, with predominantly older, female and highly educated respondents. Self-reported needs and preferences do not establish future behavior.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original Oak + Qasim March 2025 findings report, page 14, shown unchanged at left. Native editable chart reproduces the report’s values: decision fatigue 60%; financial constraints 40%; time limitations 38%; lack of clear action steps 35%; trust issues 20%. The chart workbook is a new snapshot of these literal reported values, not the original response data. Per-item denominators, skip logic and response-level quality checks were not recovered. These are reported survey percentages, not independently recalculated estimates or population prevalence.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original March 2025 report pages 14–15 and Kyle’s retrospective portfolio discussion of an Action Hub direction. This slide is an editable synthesis connecting reported barriers and feature requests to a proposed product direction. It does not show an implemented product, verified adoption, funding secured, or a causal outcome. The final sentence proposes a next validation step for the portfolio narrative; it is not a claim that the test occurred.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Case: Oak AI privacy-community research, September 2024. Original evidence: a partial Dovetail coding export and synthesis notes with observations dated September 25–28 and entries created September 29–30. Kyle’s contribution log corroborates community synthesis and persona validation. The displayed source plate is reformatted from the coding export; this crop selects the first three metadata rows, with no participant excerpts or locators. The retrospective also describes later active engagement; the partial export does not establish the full sampling frame.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original September 2024 coding export and synthesis; reviewed career evidence and retrospective case narrative. Themes include data security, corporate accountability and personal control. This visual is a retrospective portfolio synthesis, not a historical presentation artifact or a set of respondent quotations. The crop shows the three interpretive questions; the original full plate links those questions to source tags. The work raised concerns about audience fit and supported reconsidering the next research investment. It did not prove product-market fit impossible or establish a quantified budget saving. A next study should compare concrete needs and current workarounds across explicitly recruited audiences.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Case: Oak AI desktop heuristic evaluation. Original evaluation workbook identifies Mac desktop/Chrome and November 22, 2023. Kyle conducted the heuristic evaluation and UX audit, examined information architecture, and compiled findings and recommendations. The original navigation detail shows competing entry points. This is expert judgment, not a controlled user study. The workbook contains 94 rated desktop checklist rows; those are neither 94 participants nor 94 distinct observed user failures. A completed mobile audit is not evidenced.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original Oak desktop evaluation and error-messaging recommendation artifact. The shown crops retain original interface pixels and exclude the identity-bearing example field. Original and Proposed labels distinguish the existing interface from the recommendation. The evaluation identified error feedback that did not explain recovery, and the recommendation made a specific correction visible near the password field. This is a recommendation, not a measured usability improvement or a claim that the exact variant shipped.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 original desktop heuristic evaluation dated November 22, 2023; recommendations report exported November 27, 2023; Kyle’s contribution log for December 3, 2023 documents presenting the evaluation and recommendations, then initiating a UX improvement list for transformation into a backlog. It does not establish delivery of a completed prioritized backlog on that date. The January 29, 2024 contribution entry credits lead designer Megan with later design refinements and mockup iterations. This slide documents the research handoff, not a shipping or outcome metric. Next validation would observe realistic navigation and error-recovery tasks; future methods named in the report are not presented as completed studies.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Kyle’s self-described documentary filmmaking and digital storytelling background supports this editorial connection. Current career context: UX Research Lead (Volunteer), Oppia Foundation, active in September 2026; organization involvement began in 2025, with the lead-title appointment date not established. Oppia is current context, not one of the completed research cases in this deck. The portrait is a user-supplied personal image.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For UX research roles, discovery projects and research partnerships. The intended portfolio destination is configured as a hyperlink.</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273e57b42fc46c1"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8a047f400b24ff8" /><Relationship Type="http://schemas.openxmlformats.org/officeDocument/2006/relationships/slideLayout" Target="/ppt/slideLayouts/slideLayout1.xml" Id="R80863ccd52aa4d3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0863ccd52aa4d3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c570ebb91fd44f4" /><Relationship Type="http://schemas.openxmlformats.org/officeDocument/2006/relationships/image" Target="/ppt/media/image.png" Id="R977938502c6f432e" /><Relationship Type="http://schemas.openxmlformats.org/officeDocument/2006/relationships/notesSlide" Target="/ppt/notesSlides/notesSlide1.xml" Id="R138efe4461994d54"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c94f16ced8c405d" /><Relationship Type="http://schemas.openxmlformats.org/officeDocument/2006/relationships/image" Target="/ppt/media/image2.png" Id="R8df06ab509dd4819" /><Relationship Type="http://schemas.openxmlformats.org/officeDocument/2006/relationships/notesSlide" Target="/ppt/notesSlides/notesSlide2.xml" Id="R2a31ea9f76fa496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e00fbfb96ed74263" /><Relationship Type="http://schemas.openxmlformats.org/officeDocument/2006/relationships/image" Target="/ppt/media/image3.png" Id="R327af1ff7a1d41f3" /><Relationship Type="http://schemas.openxmlformats.org/officeDocument/2006/relationships/chart" Target="/ppt/slides/charts/chart1.xml" Id="R98d954ac55d74c64" /><Relationship Type="http://schemas.openxmlformats.org/officeDocument/2006/relationships/notesSlide" Target="/ppt/notesSlides/notesSlide3.xml" Id="Rc965927c553c4db4"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bc51b5979fc467b" /><Relationship Type="http://schemas.openxmlformats.org/officeDocument/2006/relationships/notesSlide" Target="/ppt/notesSlides/notesSlide4.xml" Id="Rb5c4dadefc5f48cc"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1bd90b80abb4f28" /><Relationship Type="http://schemas.openxmlformats.org/officeDocument/2006/relationships/image" Target="/ppt/media/image4.png" Id="R3094d3ffc0b049cb" /><Relationship Type="http://schemas.openxmlformats.org/officeDocument/2006/relationships/notesSlide" Target="/ppt/notesSlides/notesSlide5.xml" Id="R01309ef5dec44b6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1ac081a608364b38" /><Relationship Type="http://schemas.openxmlformats.org/officeDocument/2006/relationships/image" Target="/ppt/media/image5.png" Id="Rf653d6ea84c54727" /><Relationship Type="http://schemas.openxmlformats.org/officeDocument/2006/relationships/notesSlide" Target="/ppt/notesSlides/notesSlide6.xml" Id="Reb9a512c16e34825"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8b43e18aa519464f" /><Relationship Type="http://schemas.openxmlformats.org/officeDocument/2006/relationships/image" Target="/ppt/media/image6.png" Id="R3228458e148d45b7" /><Relationship Type="http://schemas.openxmlformats.org/officeDocument/2006/relationships/notesSlide" Target="/ppt/notesSlides/notesSlide7.xml" Id="R18b5a925545b492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7f516edc91154d16" /><Relationship Type="http://schemas.openxmlformats.org/officeDocument/2006/relationships/image" Target="/ppt/media/image7.png" Id="Rd071569ca57b4d20" /><Relationship Type="http://schemas.openxmlformats.org/officeDocument/2006/relationships/image" Target="/ppt/media/image8.png" Id="Rb8afaa3b9281466a" /><Relationship Type="http://schemas.openxmlformats.org/officeDocument/2006/relationships/image" Target="/ppt/media/image9.png" Id="Rfd349e32083845bd" /><Relationship Type="http://schemas.openxmlformats.org/officeDocument/2006/relationships/notesSlide" Target="/ppt/notesSlides/notesSlide8.xml" Id="R521d00eb2463415c"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a707d4dc4e44bcb" /><Relationship Type="http://schemas.openxmlformats.org/officeDocument/2006/relationships/notesSlide" Target="/ppt/notesSlides/notesSlide9.xml" Id="R5f2bf6a9d6f8400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a5f886c1f46d41ec" /><Relationship Type="http://schemas.openxmlformats.org/officeDocument/2006/relationships/image" Target="/ppt/media/image.jpeg" Id="R4d274e6e92e34493" /><Relationship Type="http://schemas.openxmlformats.org/officeDocument/2006/relationships/notesSlide" Target="/ppt/notesSlides/notesSlide10.xml" Id="R30d4fc8f380c4a7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d7e49f9341a44002" /><Relationship Type="http://schemas.openxmlformats.org/officeDocument/2006/relationships/hyperlink" Target="mailto:JonathanKyleHobson@gmail.com" TargetMode="External" Id="R70b62d61f08e4bf0" /><Relationship Type="http://schemas.openxmlformats.org/officeDocument/2006/relationships/hyperlink" Target="https://jonathankhobson.github.io/portfolio/research/" TargetMode="External" Id="R960fef0947154766" /><Relationship Type="http://schemas.openxmlformats.org/officeDocument/2006/relationships/notesSlide" Target="/ppt/notesSlides/notesSlide11.xml" Id="Re8b82a4c5841474d"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bar"/>
        <c:grouping val="clustered"/>
        <c:varyColors val="0"/>
        <c:ser>
          <c:idx val="0"/>
          <c:order val="0"/>
          <c:tx>
            <c:v>Reported barrier</c:v>
          </c:tx>
          <c:spPr>
            <a:solidFill xmlns:a="http://schemas.openxmlformats.org/drawingml/2006/main">
              <a:srgbClr val="244D3C"/>
            </a:solidFill>
          </c:spPr>
          <c:cat>
            <c:strRef>
              <c:f>'Chart Data'!$A$2:$A$6</c:f>
              <c:strCache>
                <c:ptCount val="5"/>
                <c:pt idx="0">
                  <c:v>Trust issues</c:v>
                </c:pt>
                <c:pt idx="1">
                  <c:v>Unclear action steps</c:v>
                </c:pt>
                <c:pt idx="2">
                  <c:v>Time limitations</c:v>
                </c:pt>
                <c:pt idx="3">
                  <c:v>Financial constraints</c:v>
                </c:pt>
                <c:pt idx="4">
                  <c:v>Decision fatigue</c:v>
                </c:pt>
              </c:strCache>
            </c:strRef>
          </c:cat>
          <c:val>
            <c:numRef>
              <c:f>'Chart Data'!$B$2:$B$6</c:f>
              <c:numCache>
                <c:formatCode>0%</c:formatCode>
                <c:ptCount val="5"/>
                <c:pt idx="0">
                  <c:v>0.2</c:v>
                </c:pt>
                <c:pt idx="1">
                  <c:v>0.35</c:v>
                </c:pt>
                <c:pt idx="2">
                  <c:v>0.38</c:v>
                </c:pt>
                <c:pt idx="3">
                  <c:v>0.4</c:v>
                </c:pt>
                <c:pt idx="4">
                  <c:v>0.6</c:v>
                </c:pt>
              </c:numCache>
            </c:numRef>
          </c:val>
        </c:ser>
        <c:dLbls>
          <c:txPr>
            <a:bodyPr xmlns:a="http://schemas.openxmlformats.org/drawingml/2006/main" anchorCtr="1"/>
            <a:lstStyle xmlns:a="http://schemas.openxmlformats.org/drawingml/2006/main"/>
            <a:p xmlns:a="http://schemas.openxmlformats.org/drawingml/2006/main">
              <a:pPr>
                <a:defRPr sz="1800" b="1">
                  <a:solidFill>
                    <a:srgbClr val="244D3C"/>
                  </a:solidFill>
                  <a:latin typeface="Helvetica Neue"/>
                  <a:ea typeface="Helvetica Neue"/>
                  <a:cs typeface="Helvetica Neue"/>
                </a:defRPr>
              </a:pPr>
            </a:p>
          </c:txPr>
          <c:dLblPos val="outEnd"/>
          <c:showLegendKey val="0"/>
          <c:showVal val="1"/>
          <c:showCatName val="0"/>
          <c:showSerName val="0"/>
          <c:showPercent val="0"/>
          <c:showBubbleSize val="0"/>
          <c:showLeaderLines val="0"/>
        </c:dLbls>
        <c:gapWidth val="62"/>
        <c:axId val="48650112"/>
        <c:axId val="48672768"/>
      </c:barChart>
      <c:catAx>
        <c:axId val="48650112"/>
        <c:scaling>
          <c:orientation val="minMax"/>
        </c:scaling>
        <c:delete val="0"/>
        <c:axPos val="l"/>
        <c:numFmt formatCode="General"/>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575">
                <a:solidFill>
                  <a:srgbClr val="192B25"/>
                </a:solidFill>
                <a:latin typeface="Helvetica Neue"/>
                <a:ea typeface="Helvetica Neue"/>
                <a:cs typeface="Helvetica Neue"/>
              </a:defRPr>
            </a:pPr>
          </a:p>
        </c:txPr>
        <c:crossAx val="48672768"/>
      </c:catAx>
      <c:valAx>
        <c:axId val="48672768"/>
        <c:scaling>
          <c:orientation val="minMax"/>
          <c:max val="0.7"/>
          <c:min val="0"/>
        </c:scaling>
        <c:delete val="0"/>
        <c:axPos val="b"/>
        <c:numFmt formatCode="0%"/>
        <c:majorTickMark val="none"/>
        <c:minorTickMark val="none"/>
        <c:spPr>
          <a:ln xmlns:a="http://schemas.openxmlformats.org/drawingml/2006/main" w="0">
            <a:noFill/>
          </a:ln>
        </c:spPr>
        <c:txPr>
          <a:bodyPr xmlns:a="http://schemas.openxmlformats.org/drawingml/2006/main" anchorCtr="1"/>
          <a:lstStyle xmlns:a="http://schemas.openxmlformats.org/drawingml/2006/main"/>
          <a:p xmlns:a="http://schemas.openxmlformats.org/drawingml/2006/main">
            <a:pPr>
              <a:defRPr sz="1350">
                <a:solidFill>
                  <a:srgbClr val="58645D"/>
                </a:solidFill>
                <a:latin typeface="Helvetica Neue"/>
                <a:ea typeface="Helvetica Neue"/>
                <a:cs typeface="Helvetica Neue"/>
              </a:defRPr>
            </a:pPr>
          </a:p>
        </c:txPr>
        <c:crossAx val="48650112"/>
        <c:crossBetween val="between"/>
      </c:valAx>
      <c:spPr>
        <a:noFill xmlns:a="http://schemas.openxmlformats.org/drawingml/2006/main"/>
      </c:spPr>
    </c:plotArea>
    <c:plotVisOnly val="1"/>
  </c:chart>
  <c:spPr>
    <a:noFill xmlns:a="http://schemas.openxmlformats.org/drawingml/2006/mai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ection-label">
            <a:extLst xmlns:a="http://schemas.openxmlformats.org/drawingml/2006/main">
              <a:ext uri="{FF2B5EF4-FFF2-40B4-BE49-F238E27FC236}">
                <a16:creationId xmlns:a16="http://schemas.microsoft.com/office/drawing/2014/main" id="{A057CB0B-87B8-417C-8E82-517E94C0DFC5}"/>
              </a:ext>
            </a:extLst>
          </p:cNvPr>
          <p:cNvSpPr>
            <a:spLocks xmlns:a="http://schemas.openxmlformats.org/drawingml/2006/main" noGrp="1"/>
          </p:cNvSpPr>
          <p:nvPr/>
        </p:nvSpPr>
        <p:spPr>
          <a:xfrm xmlns:a="http://schemas.openxmlformats.org/drawingml/2006/main">
            <a:off x="609600" y="514350"/>
            <a:ext cx="685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KYLE HOBSON   /   UX RESEARCH</a:t>
            </a:r>
          </a:p>
        </p:txBody>
      </p:sp>
      <p:sp>
        <p:nvSpPr>
          <p:cNvPr id="2" name="headline">
            <a:extLst xmlns:a="http://schemas.openxmlformats.org/drawingml/2006/main">
              <a:ext uri="{FF2B5EF4-FFF2-40B4-BE49-F238E27FC236}">
                <a16:creationId xmlns:a16="http://schemas.microsoft.com/office/drawing/2014/main" id="{F9F4D5CE-42C1-42C2-8EA4-BB498A9A92F4}"/>
              </a:ext>
            </a:extLst>
          </p:cNvPr>
          <p:cNvSpPr>
            <a:spLocks xmlns:a="http://schemas.openxmlformats.org/drawingml/2006/main" noGrp="1"/>
          </p:cNvSpPr>
          <p:nvPr/>
        </p:nvSpPr>
        <p:spPr>
          <a:xfrm xmlns:a="http://schemas.openxmlformats.org/drawingml/2006/main">
            <a:off x="609600" y="1552575"/>
            <a:ext cx="5381625" cy="2247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4350" b="1">
                <a:solidFill>
                  <a:srgbClr val="192B25"/>
                </a:solidFill>
                <a:latin typeface="Helvetica Neue"/>
                <a:ea typeface="Helvetica Neue"/>
                <a:cs typeface="Helvetica Neue"/>
              </a:defRPr>
            </a:pPr>
            <a:r>
              <a:rPr sz="4350" b="1">
                <a:solidFill>
                  <a:srgbClr val="192B25"/>
                </a:solidFill>
                <a:latin typeface="Helvetica Neue"/>
                <a:ea typeface="Helvetica Neue"/>
                <a:cs typeface="Helvetica Neue"/>
              </a:rPr>
              <a:t>Research for the</a:t>
            </a:r>
          </a:p>
          <a:p xmlns:a="http://schemas.openxmlformats.org/drawingml/2006/main">
            <a:pPr>
              <a:lnSpc>
                <a:spcPct val="110000"/>
              </a:lnSpc>
              <a:buNone/>
              <a:defRPr sz="4350" b="1">
                <a:solidFill>
                  <a:srgbClr val="192B25"/>
                </a:solidFill>
                <a:latin typeface="Helvetica Neue"/>
                <a:ea typeface="Helvetica Neue"/>
                <a:cs typeface="Helvetica Neue"/>
              </a:defRPr>
            </a:pPr>
            <a:r>
              <a:rPr sz="4350" b="1">
                <a:solidFill>
                  <a:srgbClr val="192B25"/>
                </a:solidFill>
                <a:latin typeface="Helvetica Neue"/>
                <a:ea typeface="Helvetica Neue"/>
                <a:cs typeface="Helvetica Neue"/>
              </a:rPr>
              <a:t>next product</a:t>
            </a:r>
          </a:p>
          <a:p xmlns:a="http://schemas.openxmlformats.org/drawingml/2006/main">
            <a:pPr>
              <a:lnSpc>
                <a:spcPct val="110000"/>
              </a:lnSpc>
              <a:buNone/>
              <a:defRPr sz="4350" b="1">
                <a:solidFill>
                  <a:srgbClr val="192B25"/>
                </a:solidFill>
                <a:latin typeface="Helvetica Neue"/>
                <a:ea typeface="Helvetica Neue"/>
                <a:cs typeface="Helvetica Neue"/>
              </a:defRPr>
            </a:pPr>
            <a:r>
              <a:rPr sz="4350" b="1">
                <a:solidFill>
                  <a:srgbClr val="192B25"/>
                </a:solidFill>
                <a:latin typeface="Helvetica Neue"/>
                <a:ea typeface="Helvetica Neue"/>
                <a:cs typeface="Helvetica Neue"/>
              </a:rPr>
              <a:t>decision</a:t>
            </a:r>
          </a:p>
        </p:txBody>
      </p:sp>
      <p:sp>
        <p:nvSpPr>
          <p:cNvPr id="3" name="cover-intro">
            <a:extLst xmlns:a="http://schemas.openxmlformats.org/drawingml/2006/main">
              <a:ext uri="{FF2B5EF4-FFF2-40B4-BE49-F238E27FC236}">
                <a16:creationId xmlns:a16="http://schemas.microsoft.com/office/drawing/2014/main" id="{3D32C61F-3829-40D3-B8D6-26A94EFE8D92}"/>
              </a:ext>
            </a:extLst>
          </p:cNvPr>
          <p:cNvSpPr>
            <a:spLocks xmlns:a="http://schemas.openxmlformats.org/drawingml/2006/main" noGrp="1"/>
          </p:cNvSpPr>
          <p:nvPr/>
        </p:nvSpPr>
        <p:spPr>
          <a:xfrm xmlns:a="http://schemas.openxmlformats.org/drawingml/2006/main">
            <a:off x="647700" y="4229100"/>
            <a:ext cx="5219700" cy="1200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I study where people get stuck</a:t>
            </a:r>
          </a:p>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so teams can make better</a:t>
            </a:r>
          </a:p>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product decisions.</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77938502c6f432e"/>
          <a:stretch xmlns:a="http://schemas.openxmlformats.org/drawingml/2006/main"/>
        </p:blipFill>
        <p:spPr>
          <a:xfrm xmlns:a="http://schemas.openxmlformats.org/drawingml/2006/main">
            <a:off x="6288617" y="1695450"/>
            <a:ext cx="5291667" cy="3810000"/>
          </a:xfrm>
          <a:prstGeom xmlns:a="http://schemas.openxmlformats.org/drawingml/2006/main" prst="rect">
            <a:avLst/>
          </a:prstGeom>
        </p:spPr>
      </p:pic>
      <p:sp>
        <p:nvSpPr>
          <p:cNvPr id="5" name="cover-source">
            <a:extLst xmlns:a="http://schemas.openxmlformats.org/drawingml/2006/main">
              <a:ext uri="{FF2B5EF4-FFF2-40B4-BE49-F238E27FC236}">
                <a16:creationId xmlns:a16="http://schemas.microsoft.com/office/drawing/2014/main" id="{E636EB7F-0045-452B-A1EE-BE809ABC8500}"/>
              </a:ext>
            </a:extLst>
          </p:cNvPr>
          <p:cNvSpPr>
            <a:spLocks xmlns:a="http://schemas.openxmlformats.org/drawingml/2006/main" noGrp="1"/>
          </p:cNvSpPr>
          <p:nvPr/>
        </p:nvSpPr>
        <p:spPr>
          <a:xfrm xmlns:a="http://schemas.openxmlformats.org/drawingml/2006/main">
            <a:off x="6286500" y="5705475"/>
            <a:ext cx="52959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0">
                <a:solidFill>
                  <a:srgbClr val="58645D"/>
                </a:solidFill>
                <a:latin typeface="Helvetica Neue"/>
                <a:ea typeface="Helvetica Neue"/>
                <a:cs typeface="Helvetica Neue"/>
              </a:defRPr>
            </a:pPr>
            <a:r>
              <a:rPr sz="1425" b="0">
                <a:solidFill>
                  <a:srgbClr val="58645D"/>
                </a:solidFill>
                <a:latin typeface="Helvetica Neue"/>
                <a:ea typeface="Helvetica Neue"/>
                <a:cs typeface="Helvetica Neue"/>
              </a:rPr>
              <a:t>Survey findings · Oak + Qasim, 2025</a:t>
            </a:r>
          </a:p>
          <a:p xmlns:a="http://schemas.openxmlformats.org/drawingml/2006/main">
            <a:pPr>
              <a:lnSpc>
                <a:spcPct val="110000"/>
              </a:lnSpc>
              <a:buNone/>
              <a:defRPr sz="1425" b="0">
                <a:solidFill>
                  <a:srgbClr val="58645D"/>
                </a:solidFill>
                <a:latin typeface="Helvetica Neue"/>
                <a:ea typeface="Helvetica Neue"/>
                <a:cs typeface="Helvetica Neue"/>
              </a:defRPr>
            </a:pPr>
            <a:r>
              <a:rPr sz="1425" b="0">
                <a:solidFill>
                  <a:srgbClr val="58645D"/>
                </a:solidFill>
                <a:latin typeface="Helvetica Neue"/>
                <a:ea typeface="Helvetica Neue"/>
                <a:cs typeface="Helvetica Neue"/>
              </a:rPr>
              <a:t>Reformatted from the original report</a:t>
            </a:r>
          </a:p>
        </p:txBody>
      </p:sp>
      <p:sp>
        <p:nvSpPr>
          <p:cNvPr id="6" name="cover-scope">
            <a:extLst xmlns:a="http://schemas.openxmlformats.org/drawingml/2006/main">
              <a:ext uri="{FF2B5EF4-FFF2-40B4-BE49-F238E27FC236}">
                <a16:creationId xmlns:a16="http://schemas.microsoft.com/office/drawing/2014/main" id="{90168797-6137-47A3-9BC7-45A89EABEFB1}"/>
              </a:ext>
            </a:extLst>
          </p:cNvPr>
          <p:cNvSpPr>
            <a:spLocks xmlns:a="http://schemas.openxmlformats.org/drawingml/2006/main" noGrp="1"/>
          </p:cNvSpPr>
          <p:nvPr/>
        </p:nvSpPr>
        <p:spPr>
          <a:xfrm xmlns:a="http://schemas.openxmlformats.org/drawingml/2006/main">
            <a:off x="647700" y="6115050"/>
            <a:ext cx="52197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0">
                <a:solidFill>
                  <a:srgbClr val="244D3C"/>
                </a:solidFill>
                <a:latin typeface="Helvetica Neue"/>
                <a:ea typeface="Helvetica Neue"/>
                <a:cs typeface="Helvetica Neue"/>
              </a:defRPr>
            </a:pPr>
            <a:r>
              <a:rPr sz="1425" b="0">
                <a:solidFill>
                  <a:srgbClr val="244D3C"/>
                </a:solidFill>
                <a:latin typeface="Helvetica Neue"/>
                <a:ea typeface="Helvetica Neue"/>
                <a:cs typeface="Helvetica Neue"/>
              </a:rPr>
              <a:t>Selected research, 2023–2025</a:t>
            </a:r>
          </a:p>
        </p:txBody>
      </p:sp>
      <p:sp>
        <p:nvSpPr>
          <p:cNvPr id="7" name="slide-number">
            <a:extLst xmlns:a="http://schemas.openxmlformats.org/drawingml/2006/main">
              <a:ext uri="{FF2B5EF4-FFF2-40B4-BE49-F238E27FC236}">
                <a16:creationId xmlns:a16="http://schemas.microsoft.com/office/drawing/2014/main" id="{D3C537F8-E25E-42C4-BC77-E976CA2F8716}"/>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01</a:t>
            </a:r>
          </a:p>
        </p:txBody>
      </p:sp>
    </p:spTree>
    <p:extLst>
      <p:ext uri="{BB962C8B-B14F-4D97-AF65-F5344CB8AC3E}">
        <p14:creationId xmlns:p14="http://schemas.microsoft.com/office/powerpoint/2010/main" val="2062948983"/>
      </p:ext>
    </p:extLst>
  </p:cSld>
</p:sld>
</file>

<file path=ppt/slides/slide2.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9" name="section-label">
            <a:extLst xmlns:a="http://schemas.openxmlformats.org/drawingml/2006/main">
              <a:ext uri="{FF2B5EF4-FFF2-40B4-BE49-F238E27FC236}">
                <a16:creationId xmlns:a16="http://schemas.microsoft.com/office/drawing/2014/main" id="{F4027961-6892-4A43-B482-797FE9939396}"/>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OAK + QASIM   /   AUDIENCE SURVEY, MARCH 2025</a:t>
            </a:r>
          </a:p>
        </p:txBody>
      </p:sp>
      <p:sp>
        <p:nvSpPr>
          <p:cNvPr id="2" name="headline">
            <a:extLst xmlns:a="http://schemas.openxmlformats.org/drawingml/2006/main">
              <a:ext uri="{FF2B5EF4-FFF2-40B4-BE49-F238E27FC236}">
                <a16:creationId xmlns:a16="http://schemas.microsoft.com/office/drawing/2014/main" id="{3FC6C6B2-2D60-47DC-A492-26911D4E1103}"/>
              </a:ext>
            </a:extLst>
          </p:cNvPr>
          <p:cNvSpPr>
            <a:spLocks xmlns:a="http://schemas.openxmlformats.org/drawingml/2006/main" noGrp="1"/>
          </p:cNvSpPr>
          <p:nvPr/>
        </p:nvSpPr>
        <p:spPr>
          <a:xfrm xmlns:a="http://schemas.openxmlformats.org/drawingml/2006/main">
            <a:off x="609600" y="1104900"/>
            <a:ext cx="5419725"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00" b="1">
                <a:solidFill>
                  <a:srgbClr val="192B25"/>
                </a:solidFill>
                <a:latin typeface="Helvetica Neue"/>
                <a:ea typeface="Helvetica Neue"/>
                <a:cs typeface="Helvetica Neue"/>
              </a:defRPr>
            </a:pPr>
            <a:r>
              <a:rPr sz="3600" b="1">
                <a:solidFill>
                  <a:srgbClr val="192B25"/>
                </a:solidFill>
                <a:latin typeface="Helvetica Neue"/>
                <a:ea typeface="Helvetica Neue"/>
                <a:cs typeface="Helvetica Neue"/>
              </a:rPr>
              <a:t>What keeps interest</a:t>
            </a:r>
          </a:p>
          <a:p xmlns:a="http://schemas.openxmlformats.org/drawingml/2006/main">
            <a:pPr>
              <a:lnSpc>
                <a:spcPct val="110000"/>
              </a:lnSpc>
              <a:buNone/>
              <a:defRPr sz="3600" b="1">
                <a:solidFill>
                  <a:srgbClr val="192B25"/>
                </a:solidFill>
                <a:latin typeface="Helvetica Neue"/>
                <a:ea typeface="Helvetica Neue"/>
                <a:cs typeface="Helvetica Neue"/>
              </a:defRPr>
            </a:pPr>
            <a:r>
              <a:rPr sz="3600" b="1">
                <a:solidFill>
                  <a:srgbClr val="192B25"/>
                </a:solidFill>
                <a:latin typeface="Helvetica Neue"/>
                <a:ea typeface="Helvetica Neue"/>
                <a:cs typeface="Helvetica Neue"/>
              </a:rPr>
              <a:t>from becoming action?</a:t>
            </a:r>
          </a:p>
        </p:txBody>
      </p:sp>
      <p:sp>
        <p:nvSpPr>
          <p:cNvPr id="3" name="survey-role">
            <a:extLst xmlns:a="http://schemas.openxmlformats.org/drawingml/2006/main">
              <a:ext uri="{FF2B5EF4-FFF2-40B4-BE49-F238E27FC236}">
                <a16:creationId xmlns:a16="http://schemas.microsoft.com/office/drawing/2014/main" id="{D2634128-3C43-41D7-89B4-3FFA11D067F3}"/>
              </a:ext>
            </a:extLst>
          </p:cNvPr>
          <p:cNvSpPr>
            <a:spLocks xmlns:a="http://schemas.openxmlformats.org/drawingml/2006/main" noGrp="1"/>
          </p:cNvSpPr>
          <p:nvPr/>
        </p:nvSpPr>
        <p:spPr>
          <a:xfrm xmlns:a="http://schemas.openxmlformats.org/drawingml/2006/main">
            <a:off x="609600" y="2781300"/>
            <a:ext cx="5267325"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1">
                <a:solidFill>
                  <a:srgbClr val="244D3C"/>
                </a:solidFill>
                <a:latin typeface="Helvetica Neue"/>
                <a:ea typeface="Helvetica Neue"/>
                <a:cs typeface="Helvetica Neue"/>
              </a:defRPr>
            </a:pPr>
            <a:r>
              <a:rPr sz="1575" b="1">
                <a:solidFill>
                  <a:srgbClr val="244D3C"/>
                </a:solidFill>
                <a:latin typeface="Helvetica Neue"/>
                <a:ea typeface="Helvetica Neue"/>
                <a:cs typeface="Helvetica Neue"/>
              </a:rPr>
              <a:t>I led survey design, launch and analysis.</a:t>
            </a:r>
          </a:p>
        </p:txBody>
      </p:sp>
      <p:sp>
        <p:nvSpPr>
          <p:cNvPr id="4" name="survey-method">
            <a:extLst xmlns:a="http://schemas.openxmlformats.org/drawingml/2006/main">
              <a:ext uri="{FF2B5EF4-FFF2-40B4-BE49-F238E27FC236}">
                <a16:creationId xmlns:a16="http://schemas.microsoft.com/office/drawing/2014/main" id="{95F6B40D-7131-458D-A524-333DF88C66C6}"/>
              </a:ext>
            </a:extLst>
          </p:cNvPr>
          <p:cNvSpPr>
            <a:spLocks xmlns:a="http://schemas.openxmlformats.org/drawingml/2006/main" noGrp="1"/>
          </p:cNvSpPr>
          <p:nvPr/>
        </p:nvSpPr>
        <p:spPr>
          <a:xfrm xmlns:a="http://schemas.openxmlformats.org/drawingml/2006/main">
            <a:off x="609600" y="3533775"/>
            <a:ext cx="4943475" cy="1057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I combined structured questions about barriers with open responses about what would help.</a:t>
            </a:r>
          </a:p>
        </p:txBody>
      </p:sp>
      <p:sp>
        <p:nvSpPr>
          <p:cNvPr id="5" name="survey-tradeoff">
            <a:extLst xmlns:a="http://schemas.openxmlformats.org/drawingml/2006/main">
              <a:ext uri="{FF2B5EF4-FFF2-40B4-BE49-F238E27FC236}">
                <a16:creationId xmlns:a16="http://schemas.microsoft.com/office/drawing/2014/main" id="{EBB9362C-CB4C-4206-9875-5F62730BD95A}"/>
              </a:ext>
            </a:extLst>
          </p:cNvPr>
          <p:cNvSpPr>
            <a:spLocks xmlns:a="http://schemas.openxmlformats.org/drawingml/2006/main" noGrp="1"/>
          </p:cNvSpPr>
          <p:nvPr/>
        </p:nvSpPr>
        <p:spPr>
          <a:xfrm xmlns:a="http://schemas.openxmlformats.org/drawingml/2006/main">
            <a:off x="609600" y="5019675"/>
            <a:ext cx="4943475"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650" b="0">
                <a:solidFill>
                  <a:srgbClr val="58645D"/>
                </a:solidFill>
                <a:latin typeface="Helvetica Neue"/>
                <a:ea typeface="Helvetica Neue"/>
                <a:cs typeface="Helvetica Neue"/>
              </a:defRPr>
            </a:pPr>
            <a:r>
              <a:rPr sz="1650" b="0">
                <a:solidFill>
                  <a:srgbClr val="58645D"/>
                </a:solidFill>
                <a:latin typeface="Helvetica Neue"/>
                <a:ea typeface="Helvetica Neue"/>
                <a:cs typeface="Helvetica Neue"/>
              </a:rPr>
              <a:t>A voluntary audience sample surfaced reported needs. It could not establish future use or purchase.</a:t>
            </a:r>
          </a:p>
        </p:txBody>
      </p:sp>
      <p:pic>
        <p:nvPicPr>
          <p:cNvPr id="14" name=""/>
          <p:cNvPicPr>
            <a:picLocks xmlns:a="http://schemas.openxmlformats.org/drawingml/2006/main" noChangeAspect="1"/>
          </p:cNvPicPr>
          <p:nvPr/>
        </p:nvPicPr>
        <p:blipFill>
          <a:blip xmlns:r="http://schemas.openxmlformats.org/officeDocument/2006/relationships" xmlns:a="http://schemas.openxmlformats.org/drawingml/2006/main" r:embed="R8df06ab509dd4819"/>
          <a:stretch xmlns:a="http://schemas.openxmlformats.org/drawingml/2006/main"/>
        </p:blipFill>
        <p:spPr>
          <a:xfrm xmlns:a="http://schemas.openxmlformats.org/drawingml/2006/main">
            <a:off x="6438900" y="1896618"/>
            <a:ext cx="5086350" cy="3255264"/>
          </a:xfrm>
          <a:prstGeom xmlns:a="http://schemas.openxmlformats.org/drawingml/2006/main" prst="rect">
            <a:avLst/>
          </a:prstGeom>
        </p:spPr>
      </p:pic>
      <p:sp>
        <p:nvSpPr>
          <p:cNvPr id="7" name="sample-caption">
            <a:extLst xmlns:a="http://schemas.openxmlformats.org/drawingml/2006/main">
              <a:ext uri="{FF2B5EF4-FFF2-40B4-BE49-F238E27FC236}">
                <a16:creationId xmlns:a16="http://schemas.microsoft.com/office/drawing/2014/main" id="{3867154F-2E3D-4503-92B0-0BFE5170C498}"/>
              </a:ext>
            </a:extLst>
          </p:cNvPr>
          <p:cNvSpPr>
            <a:spLocks xmlns:a="http://schemas.openxmlformats.org/drawingml/2006/main" noGrp="1"/>
          </p:cNvSpPr>
          <p:nvPr/>
        </p:nvSpPr>
        <p:spPr>
          <a:xfrm xmlns:a="http://schemas.openxmlformats.org/drawingml/2006/main">
            <a:off x="6477000" y="5629275"/>
            <a:ext cx="4943475"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00" b="1">
                <a:solidFill>
                  <a:srgbClr val="244D3C"/>
                </a:solidFill>
                <a:latin typeface="Helvetica Neue"/>
                <a:ea typeface="Helvetica Neue"/>
                <a:cs typeface="Helvetica Neue"/>
              </a:defRPr>
            </a:pPr>
            <a:r>
              <a:rPr sz="1500" b="1">
                <a:solidFill>
                  <a:srgbClr val="244D3C"/>
                </a:solidFill>
                <a:latin typeface="Helvetica Neue"/>
                <a:ea typeface="Helvetica Neue"/>
                <a:cs typeface="Helvetica Neue"/>
              </a:rPr>
              <a:t>1,459 complete submissions</a:t>
            </a:r>
          </a:p>
          <a:p xmlns:a="http://schemas.openxmlformats.org/drawingml/2006/main">
            <a:pPr>
              <a:lnSpc>
                <a:spcPct val="110000"/>
              </a:lnSpc>
              <a:buNone/>
              <a:defRPr sz="1500" b="1">
                <a:solidFill>
                  <a:srgbClr val="244D3C"/>
                </a:solidFill>
                <a:latin typeface="Helvetica Neue"/>
                <a:ea typeface="Helvetica Neue"/>
                <a:cs typeface="Helvetica Neue"/>
              </a:defRPr>
            </a:pPr>
            <a:r>
              <a:rPr sz="1500" b="1">
                <a:solidFill>
                  <a:srgbClr val="244D3C"/>
                </a:solidFill>
                <a:latin typeface="Helvetica Neue"/>
                <a:ea typeface="Helvetica Neue"/>
                <a:cs typeface="Helvetica Neue"/>
              </a:rPr>
              <a:t>March 14, 2025 · survey still live</a:t>
            </a:r>
          </a:p>
        </p:txBody>
      </p:sp>
      <p:sp>
        <p:nvSpPr>
          <p:cNvPr id="8" name="slide-number">
            <a:extLst xmlns:a="http://schemas.openxmlformats.org/drawingml/2006/main">
              <a:ext uri="{FF2B5EF4-FFF2-40B4-BE49-F238E27FC236}">
                <a16:creationId xmlns:a16="http://schemas.microsoft.com/office/drawing/2014/main" id="{5E637230-55A8-4739-8A0D-2BF786969FA6}"/>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02</a:t>
            </a:r>
          </a:p>
        </p:txBody>
      </p:sp>
    </p:spTree>
    <p:extLst>
      <p:ext uri="{BB962C8B-B14F-4D97-AF65-F5344CB8AC3E}">
        <p14:creationId xmlns:p14="http://schemas.microsoft.com/office/powerpoint/2010/main" val="1286407239"/>
      </p:ext>
    </p:extLst>
  </p:cSld>
</p:sld>
</file>

<file path=ppt/slides/slide3.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ection-label">
            <a:extLst xmlns:a="http://schemas.openxmlformats.org/drawingml/2006/main">
              <a:ext uri="{FF2B5EF4-FFF2-40B4-BE49-F238E27FC236}">
                <a16:creationId xmlns:a16="http://schemas.microsoft.com/office/drawing/2014/main" id="{1A73C0B2-A898-494B-A344-9D1FA56A63F1}"/>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OAK + QASIM   /   REPORTED BARRIERS</a:t>
            </a:r>
          </a:p>
        </p:txBody>
      </p:sp>
      <p:sp>
        <p:nvSpPr>
          <p:cNvPr id="2" name="headline">
            <a:extLst xmlns:a="http://schemas.openxmlformats.org/drawingml/2006/main">
              <a:ext uri="{FF2B5EF4-FFF2-40B4-BE49-F238E27FC236}">
                <a16:creationId xmlns:a16="http://schemas.microsoft.com/office/drawing/2014/main" id="{25D8C8E6-2CE5-454B-ABEF-4402E653EBEE}"/>
              </a:ext>
            </a:extLst>
          </p:cNvPr>
          <p:cNvSpPr>
            <a:spLocks xmlns:a="http://schemas.openxmlformats.org/drawingml/2006/main" noGrp="1"/>
          </p:cNvSpPr>
          <p:nvPr/>
        </p:nvSpPr>
        <p:spPr>
          <a:xfrm xmlns:a="http://schemas.openxmlformats.org/drawingml/2006/main">
            <a:off x="609600" y="1104900"/>
            <a:ext cx="109442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Reported barriers to taking action</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327af1ff7a1d41f3"/>
          <a:stretch xmlns:a="http://schemas.openxmlformats.org/drawingml/2006/main"/>
        </p:blipFill>
        <p:spPr>
          <a:xfrm xmlns:a="http://schemas.openxmlformats.org/drawingml/2006/main">
            <a:off x="612246" y="2752725"/>
            <a:ext cx="4233333" cy="2381250"/>
          </a:xfrm>
          <a:prstGeom xmlns:a="http://schemas.openxmlformats.org/drawingml/2006/main" prst="rect">
            <a:avLst/>
          </a:prstGeom>
        </p:spPr>
      </p:pic>
      <p:sp>
        <p:nvSpPr>
          <p:cNvPr id="4" name="original-report-caption">
            <a:extLst xmlns:a="http://schemas.openxmlformats.org/drawingml/2006/main">
              <a:ext uri="{FF2B5EF4-FFF2-40B4-BE49-F238E27FC236}">
                <a16:creationId xmlns:a16="http://schemas.microsoft.com/office/drawing/2014/main" id="{4BB35B99-F9D3-445E-AD90-F7632D2953CE}"/>
              </a:ext>
            </a:extLst>
          </p:cNvPr>
          <p:cNvSpPr>
            <a:spLocks xmlns:a="http://schemas.openxmlformats.org/drawingml/2006/main" noGrp="1"/>
          </p:cNvSpPr>
          <p:nvPr/>
        </p:nvSpPr>
        <p:spPr>
          <a:xfrm xmlns:a="http://schemas.openxmlformats.org/drawingml/2006/main">
            <a:off x="609600" y="5410200"/>
            <a:ext cx="4238625"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0">
                <a:solidFill>
                  <a:srgbClr val="58645D"/>
                </a:solidFill>
                <a:latin typeface="Helvetica Neue"/>
                <a:ea typeface="Helvetica Neue"/>
                <a:cs typeface="Helvetica Neue"/>
              </a:defRPr>
            </a:pPr>
            <a:r>
              <a:rPr sz="1350" b="0">
                <a:solidFill>
                  <a:srgbClr val="58645D"/>
                </a:solidFill>
                <a:latin typeface="Helvetica Neue"/>
                <a:ea typeface="Helvetica Neue"/>
                <a:cs typeface="Helvetica Neue"/>
              </a:rPr>
              <a:t>Original findings report · March 2025</a:t>
            </a:r>
          </a:p>
        </p:txBody>
      </p:sp>
      <p:graphicFrame>
        <p:nvGraphicFramePr>
          <p:cNvPr id="12" name="Chart"/>
          <p:cNvGraphicFramePr/>
          <p:nvPr/>
        </p:nvGraphicFramePr>
        <p:xfrm>
          <a:off xmlns:a="http://schemas.openxmlformats.org/drawingml/2006/main" x="5114925" y="2143125"/>
          <a:ext xmlns:a="http://schemas.openxmlformats.org/drawingml/2006/main" cx="6457950" cy="3590925"/>
        </p:xfrm>
        <a:graphic xmlns:a="http://schemas.openxmlformats.org/drawingml/2006/main">
          <a:graphicData uri="http://schemas.openxmlformats.org/drawingml/2006/chart">
            <c:chart xmlns:r="http://schemas.openxmlformats.org/officeDocument/2006/relationships" xmlns:c="http://schemas.openxmlformats.org/drawingml/2006/chart" r:id="R98d954ac55d74c64"/>
          </a:graphicData>
        </a:graphic>
      </p:graphicFrame>
      <p:sp>
        <p:nvSpPr>
          <p:cNvPr id="6" name="barrier-limit">
            <a:extLst xmlns:a="http://schemas.openxmlformats.org/drawingml/2006/main">
              <a:ext uri="{FF2B5EF4-FFF2-40B4-BE49-F238E27FC236}">
                <a16:creationId xmlns:a16="http://schemas.microsoft.com/office/drawing/2014/main" id="{B23864C8-D74D-4283-BE60-1AA3DA749BFF}"/>
              </a:ext>
            </a:extLst>
          </p:cNvPr>
          <p:cNvSpPr>
            <a:spLocks xmlns:a="http://schemas.openxmlformats.org/drawingml/2006/main" noGrp="1"/>
          </p:cNvSpPr>
          <p:nvPr/>
        </p:nvSpPr>
        <p:spPr>
          <a:xfrm xmlns:a="http://schemas.openxmlformats.org/drawingml/2006/main">
            <a:off x="609600" y="6096000"/>
            <a:ext cx="10944225" cy="323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0">
                <a:solidFill>
                  <a:srgbClr val="58645D"/>
                </a:solidFill>
                <a:latin typeface="Helvetica Neue"/>
                <a:ea typeface="Helvetica Neue"/>
                <a:cs typeface="Helvetica Neue"/>
              </a:defRPr>
            </a:pPr>
            <a:r>
              <a:rPr sz="1425" b="0">
                <a:solidFill>
                  <a:srgbClr val="58645D"/>
                </a:solidFill>
                <a:latin typeface="Helvetica Neue"/>
                <a:ea typeface="Helvetica Neue"/>
                <a:cs typeface="Helvetica Neue"/>
              </a:rPr>
              <a:t>Reported percentages · per-item response base unavailable · voluntary audience sample</a:t>
            </a:r>
          </a:p>
        </p:txBody>
      </p:sp>
      <p:sp>
        <p:nvSpPr>
          <p:cNvPr id="7" name="slide-number">
            <a:extLst xmlns:a="http://schemas.openxmlformats.org/drawingml/2006/main">
              <a:ext uri="{FF2B5EF4-FFF2-40B4-BE49-F238E27FC236}">
                <a16:creationId xmlns:a16="http://schemas.microsoft.com/office/drawing/2014/main" id="{AB541C34-5A20-4208-B199-631174CB506E}"/>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03</a:t>
            </a:r>
          </a:p>
        </p:txBody>
      </p:sp>
    </p:spTree>
    <p:extLst>
      <p:ext uri="{BB962C8B-B14F-4D97-AF65-F5344CB8AC3E}">
        <p14:creationId xmlns:p14="http://schemas.microsoft.com/office/powerpoint/2010/main" val="1957656196"/>
      </p:ext>
    </p:extLst>
  </p:cSld>
</p:sld>
</file>

<file path=ppt/slides/slide4.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4" name="section-label">
            <a:extLst xmlns:a="http://schemas.openxmlformats.org/drawingml/2006/main">
              <a:ext uri="{FF2B5EF4-FFF2-40B4-BE49-F238E27FC236}">
                <a16:creationId xmlns:a16="http://schemas.microsoft.com/office/drawing/2014/main" id="{8B4558D9-6F71-4710-B3AE-5A0D7F59FFF8}"/>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OAK + QASIM   /   FINDINGS INTO A PRODUCT QUESTION</a:t>
            </a:r>
          </a:p>
        </p:txBody>
      </p:sp>
      <p:sp>
        <p:nvSpPr>
          <p:cNvPr id="2" name="headline">
            <a:extLst xmlns:a="http://schemas.openxmlformats.org/drawingml/2006/main">
              <a:ext uri="{FF2B5EF4-FFF2-40B4-BE49-F238E27FC236}">
                <a16:creationId xmlns:a16="http://schemas.microsoft.com/office/drawing/2014/main" id="{304F6C48-96A1-4978-B00F-FD89A16D7A94}"/>
              </a:ext>
            </a:extLst>
          </p:cNvPr>
          <p:cNvSpPr>
            <a:spLocks xmlns:a="http://schemas.openxmlformats.org/drawingml/2006/main" noGrp="1"/>
          </p:cNvSpPr>
          <p:nvPr/>
        </p:nvSpPr>
        <p:spPr>
          <a:xfrm xmlns:a="http://schemas.openxmlformats.org/drawingml/2006/main">
            <a:off x="609600" y="1095375"/>
            <a:ext cx="1095375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A proposed Action Hub direction</a:t>
            </a:r>
          </a:p>
        </p:txBody>
      </p:sp>
      <p:sp>
        <p:nvSpPr>
          <p:cNvPr id="3" name="proposal-context">
            <a:extLst xmlns:a="http://schemas.openxmlformats.org/drawingml/2006/main">
              <a:ext uri="{FF2B5EF4-FFF2-40B4-BE49-F238E27FC236}">
                <a16:creationId xmlns:a16="http://schemas.microsoft.com/office/drawing/2014/main" id="{9CF30DE2-2D37-4AF7-A82A-E02B3A11F8AB}"/>
              </a:ext>
            </a:extLst>
          </p:cNvPr>
          <p:cNvSpPr>
            <a:spLocks xmlns:a="http://schemas.openxmlformats.org/drawingml/2006/main" noGrp="1"/>
          </p:cNvSpPr>
          <p:nvPr/>
        </p:nvSpPr>
        <p:spPr>
          <a:xfrm xmlns:a="http://schemas.openxmlformats.org/drawingml/2006/main">
            <a:off x="609600" y="2257425"/>
            <a:ext cx="10382250" cy="695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The findings pointed toward smaller, clearer actions and support for following through.</a:t>
            </a:r>
          </a:p>
        </p:txBody>
      </p:sp>
      <p:sp>
        <p:nvSpPr>
          <p:cNvPr id="4" name="finding-label">
            <a:extLst xmlns:a="http://schemas.openxmlformats.org/drawingml/2006/main">
              <a:ext uri="{FF2B5EF4-FFF2-40B4-BE49-F238E27FC236}">
                <a16:creationId xmlns:a16="http://schemas.microsoft.com/office/drawing/2014/main" id="{E9C5BAC9-1A4C-4283-81E3-8FEDF01894E2}"/>
              </a:ext>
            </a:extLst>
          </p:cNvPr>
          <p:cNvSpPr>
            <a:spLocks xmlns:a="http://schemas.openxmlformats.org/drawingml/2006/main" noGrp="1"/>
          </p:cNvSpPr>
          <p:nvPr/>
        </p:nvSpPr>
        <p:spPr>
          <a:xfrm xmlns:a="http://schemas.openxmlformats.org/drawingml/2006/main">
            <a:off x="609600" y="3390900"/>
            <a:ext cx="4762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REPORTED NEED</a:t>
            </a:r>
          </a:p>
        </p:txBody>
      </p:sp>
      <p:sp>
        <p:nvSpPr>
          <p:cNvPr id="5" name="direction-label">
            <a:extLst xmlns:a="http://schemas.openxmlformats.org/drawingml/2006/main">
              <a:ext uri="{FF2B5EF4-FFF2-40B4-BE49-F238E27FC236}">
                <a16:creationId xmlns:a16="http://schemas.microsoft.com/office/drawing/2014/main" id="{2941B59D-3B7F-4EC0-870C-A14551C11DF1}"/>
              </a:ext>
            </a:extLst>
          </p:cNvPr>
          <p:cNvSpPr>
            <a:spLocks xmlns:a="http://schemas.openxmlformats.org/drawingml/2006/main" noGrp="1"/>
          </p:cNvSpPr>
          <p:nvPr/>
        </p:nvSpPr>
        <p:spPr>
          <a:xfrm xmlns:a="http://schemas.openxmlformats.org/drawingml/2006/main">
            <a:off x="6191250" y="3390900"/>
            <a:ext cx="51244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PROPOSED DIRECTION</a:t>
            </a:r>
          </a:p>
        </p:txBody>
      </p:sp>
      <p:sp>
        <p:nvSpPr>
          <p:cNvPr id="6" name="need-0">
            <a:extLst xmlns:a="http://schemas.openxmlformats.org/drawingml/2006/main">
              <a:ext uri="{FF2B5EF4-FFF2-40B4-BE49-F238E27FC236}">
                <a16:creationId xmlns:a16="http://schemas.microsoft.com/office/drawing/2014/main" id="{F8E0FEFC-D24D-4010-8480-A421C2C64031}"/>
              </a:ext>
            </a:extLst>
          </p:cNvPr>
          <p:cNvSpPr>
            <a:spLocks xmlns:a="http://schemas.openxmlformats.org/drawingml/2006/main" noGrp="1"/>
          </p:cNvSpPr>
          <p:nvPr/>
        </p:nvSpPr>
        <p:spPr>
          <a:xfrm xmlns:a="http://schemas.openxmlformats.org/drawingml/2006/main">
            <a:off x="609600" y="3829050"/>
            <a:ext cx="4905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Overwhelm and unclear steps</a:t>
            </a:r>
          </a:p>
        </p:txBody>
      </p:sp>
      <p:sp>
        <p:nvSpPr>
          <p:cNvPr id="7" name="direction-0">
            <a:extLst xmlns:a="http://schemas.openxmlformats.org/drawingml/2006/main">
              <a:ext uri="{FF2B5EF4-FFF2-40B4-BE49-F238E27FC236}">
                <a16:creationId xmlns:a16="http://schemas.microsoft.com/office/drawing/2014/main" id="{A2BFEF9B-22C0-4445-B57C-F34F67669BBB}"/>
              </a:ext>
            </a:extLst>
          </p:cNvPr>
          <p:cNvSpPr>
            <a:spLocks xmlns:a="http://schemas.openxmlformats.org/drawingml/2006/main" noGrp="1"/>
          </p:cNvSpPr>
          <p:nvPr/>
        </p:nvSpPr>
        <p:spPr>
          <a:xfrm xmlns:a="http://schemas.openxmlformats.org/drawingml/2006/main">
            <a:off x="6191250" y="3829050"/>
            <a:ext cx="52482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1">
                <a:solidFill>
                  <a:srgbClr val="244D3C"/>
                </a:solidFill>
                <a:latin typeface="Helvetica Neue"/>
                <a:ea typeface="Helvetica Neue"/>
                <a:cs typeface="Helvetica Neue"/>
              </a:defRPr>
            </a:pPr>
            <a:r>
              <a:rPr sz="1800" b="1">
                <a:solidFill>
                  <a:srgbClr val="244D3C"/>
                </a:solidFill>
                <a:latin typeface="Helvetica Neue"/>
                <a:ea typeface="Helvetica Neue"/>
                <a:cs typeface="Helvetica Neue"/>
              </a:rPr>
              <a:t>A focused action with instructions</a:t>
            </a:r>
          </a:p>
        </p:txBody>
      </p:sp>
      <p:sp>
        <p:nvSpPr>
          <p:cNvPr id="8" name="need-1">
            <a:extLst xmlns:a="http://schemas.openxmlformats.org/drawingml/2006/main">
              <a:ext uri="{FF2B5EF4-FFF2-40B4-BE49-F238E27FC236}">
                <a16:creationId xmlns:a16="http://schemas.microsoft.com/office/drawing/2014/main" id="{F7687651-020F-4588-B7A9-EA5FA3B42598}"/>
              </a:ext>
            </a:extLst>
          </p:cNvPr>
          <p:cNvSpPr>
            <a:spLocks xmlns:a="http://schemas.openxmlformats.org/drawingml/2006/main" noGrp="1"/>
          </p:cNvSpPr>
          <p:nvPr/>
        </p:nvSpPr>
        <p:spPr>
          <a:xfrm xmlns:a="http://schemas.openxmlformats.org/drawingml/2006/main">
            <a:off x="609600" y="4467225"/>
            <a:ext cx="4905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Limited time and resources</a:t>
            </a:r>
          </a:p>
        </p:txBody>
      </p:sp>
      <p:sp>
        <p:nvSpPr>
          <p:cNvPr id="9" name="direction-1">
            <a:extLst xmlns:a="http://schemas.openxmlformats.org/drawingml/2006/main">
              <a:ext uri="{FF2B5EF4-FFF2-40B4-BE49-F238E27FC236}">
                <a16:creationId xmlns:a16="http://schemas.microsoft.com/office/drawing/2014/main" id="{832C788B-8EE6-4336-A622-D528663B20DD}"/>
              </a:ext>
            </a:extLst>
          </p:cNvPr>
          <p:cNvSpPr>
            <a:spLocks xmlns:a="http://schemas.openxmlformats.org/drawingml/2006/main" noGrp="1"/>
          </p:cNvSpPr>
          <p:nvPr/>
        </p:nvSpPr>
        <p:spPr>
          <a:xfrm xmlns:a="http://schemas.openxmlformats.org/drawingml/2006/main">
            <a:off x="6191250" y="4467225"/>
            <a:ext cx="52482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1">
                <a:solidFill>
                  <a:srgbClr val="244D3C"/>
                </a:solidFill>
                <a:latin typeface="Helvetica Neue"/>
                <a:ea typeface="Helvetica Neue"/>
                <a:cs typeface="Helvetica Neue"/>
              </a:defRPr>
            </a:pPr>
            <a:r>
              <a:rPr sz="1800" b="1">
                <a:solidFill>
                  <a:srgbClr val="244D3C"/>
                </a:solidFill>
                <a:latin typeface="Helvetica Neue"/>
                <a:ea typeface="Helvetica Neue"/>
                <a:cs typeface="Helvetica Neue"/>
              </a:rPr>
              <a:t>Reusable templates and task support</a:t>
            </a:r>
          </a:p>
        </p:txBody>
      </p:sp>
      <p:sp>
        <p:nvSpPr>
          <p:cNvPr id="10" name="need-2">
            <a:extLst xmlns:a="http://schemas.openxmlformats.org/drawingml/2006/main">
              <a:ext uri="{FF2B5EF4-FFF2-40B4-BE49-F238E27FC236}">
                <a16:creationId xmlns:a16="http://schemas.microsoft.com/office/drawing/2014/main" id="{53FD9E33-AB45-4AE3-A4CA-508A4B3AF220}"/>
              </a:ext>
            </a:extLst>
          </p:cNvPr>
          <p:cNvSpPr>
            <a:spLocks xmlns:a="http://schemas.openxmlformats.org/drawingml/2006/main" noGrp="1"/>
          </p:cNvSpPr>
          <p:nvPr/>
        </p:nvSpPr>
        <p:spPr>
          <a:xfrm xmlns:a="http://schemas.openxmlformats.org/drawingml/2006/main">
            <a:off x="609600" y="5105400"/>
            <a:ext cx="4905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192B25"/>
                </a:solidFill>
                <a:latin typeface="Helvetica Neue"/>
                <a:ea typeface="Helvetica Neue"/>
                <a:cs typeface="Helvetica Neue"/>
              </a:defRPr>
            </a:pPr>
            <a:r>
              <a:rPr sz="1800" b="0">
                <a:solidFill>
                  <a:srgbClr val="192B25"/>
                </a:solidFill>
                <a:latin typeface="Helvetica Neue"/>
                <a:ea typeface="Helvetica Neue"/>
                <a:cs typeface="Helvetica Neue"/>
              </a:rPr>
              <a:t>Doubt about whether action matters</a:t>
            </a:r>
          </a:p>
        </p:txBody>
      </p:sp>
      <p:sp>
        <p:nvSpPr>
          <p:cNvPr id="11" name="direction-2">
            <a:extLst xmlns:a="http://schemas.openxmlformats.org/drawingml/2006/main">
              <a:ext uri="{FF2B5EF4-FFF2-40B4-BE49-F238E27FC236}">
                <a16:creationId xmlns:a16="http://schemas.microsoft.com/office/drawing/2014/main" id="{7F4ADE5A-984C-4EB3-BD3C-CB35C533AEA4}"/>
              </a:ext>
            </a:extLst>
          </p:cNvPr>
          <p:cNvSpPr>
            <a:spLocks xmlns:a="http://schemas.openxmlformats.org/drawingml/2006/main" noGrp="1"/>
          </p:cNvSpPr>
          <p:nvPr/>
        </p:nvSpPr>
        <p:spPr>
          <a:xfrm xmlns:a="http://schemas.openxmlformats.org/drawingml/2006/main">
            <a:off x="6191250" y="5105400"/>
            <a:ext cx="52482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1">
                <a:solidFill>
                  <a:srgbClr val="244D3C"/>
                </a:solidFill>
                <a:latin typeface="Helvetica Neue"/>
                <a:ea typeface="Helvetica Neue"/>
                <a:cs typeface="Helvetica Neue"/>
              </a:defRPr>
            </a:pPr>
            <a:r>
              <a:rPr sz="1800" b="1">
                <a:solidFill>
                  <a:srgbClr val="244D3C"/>
                </a:solidFill>
                <a:latin typeface="Helvetica Neue"/>
                <a:ea typeface="Helvetica Neue"/>
                <a:cs typeface="Helvetica Neue"/>
              </a:rPr>
              <a:t>Visible progress and feedback</a:t>
            </a:r>
          </a:p>
        </p:txBody>
      </p:sp>
      <p:sp>
        <p:nvSpPr>
          <p:cNvPr id="12" name="next-test">
            <a:extLst xmlns:a="http://schemas.openxmlformats.org/drawingml/2006/main">
              <a:ext uri="{FF2B5EF4-FFF2-40B4-BE49-F238E27FC236}">
                <a16:creationId xmlns:a16="http://schemas.microsoft.com/office/drawing/2014/main" id="{110FA73C-A2DA-4D49-ABFA-26EE03096D27}"/>
              </a:ext>
            </a:extLst>
          </p:cNvPr>
          <p:cNvSpPr>
            <a:spLocks xmlns:a="http://schemas.openxmlformats.org/drawingml/2006/main" noGrp="1"/>
          </p:cNvSpPr>
          <p:nvPr/>
        </p:nvSpPr>
        <p:spPr>
          <a:xfrm xmlns:a="http://schemas.openxmlformats.org/drawingml/2006/main">
            <a:off x="609600" y="5915025"/>
            <a:ext cx="10906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75" b="0">
                <a:solidFill>
                  <a:srgbClr val="58645D"/>
                </a:solidFill>
                <a:latin typeface="Helvetica Neue"/>
                <a:ea typeface="Helvetica Neue"/>
                <a:cs typeface="Helvetica Neue"/>
              </a:defRPr>
            </a:pPr>
            <a:r>
              <a:rPr sz="1575" b="0">
                <a:solidFill>
                  <a:srgbClr val="58645D"/>
                </a:solidFill>
                <a:latin typeface="Helvetica Neue"/>
                <a:ea typeface="Helvetica Neue"/>
                <a:cs typeface="Helvetica Neue"/>
              </a:rPr>
              <a:t>Next validation: test whether people can choose and complete an action in a prototype.</a:t>
            </a:r>
          </a:p>
        </p:txBody>
      </p:sp>
      <p:sp>
        <p:nvSpPr>
          <p:cNvPr id="13" name="slide-number">
            <a:extLst xmlns:a="http://schemas.openxmlformats.org/drawingml/2006/main">
              <a:ext uri="{FF2B5EF4-FFF2-40B4-BE49-F238E27FC236}">
                <a16:creationId xmlns:a16="http://schemas.microsoft.com/office/drawing/2014/main" id="{495845F7-FCD9-4D60-9AB3-F3844EE78FC9}"/>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04</a:t>
            </a:r>
          </a:p>
        </p:txBody>
      </p:sp>
    </p:spTree>
    <p:extLst>
      <p:ext uri="{BB962C8B-B14F-4D97-AF65-F5344CB8AC3E}">
        <p14:creationId xmlns:p14="http://schemas.microsoft.com/office/powerpoint/2010/main" val="1505696706"/>
      </p:ext>
    </p:extLst>
  </p:cSld>
</p:sld>
</file>

<file path=ppt/slides/slide5.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69EC795E-A7C0-40AD-8D24-3B9B8F6E0D1B}"/>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OAK AI   /   PRIVACY-COMMUNITY RESEARCH, SEPTEMBER 2024</a:t>
            </a:r>
          </a:p>
        </p:txBody>
      </p:sp>
      <p:sp>
        <p:nvSpPr>
          <p:cNvPr id="2" name="headline">
            <a:extLst xmlns:a="http://schemas.openxmlformats.org/drawingml/2006/main">
              <a:ext uri="{FF2B5EF4-FFF2-40B4-BE49-F238E27FC236}">
                <a16:creationId xmlns:a16="http://schemas.microsoft.com/office/drawing/2014/main" id="{1904BD8D-4BE4-4792-85D7-2B494F9A8CEC}"/>
              </a:ext>
            </a:extLst>
          </p:cNvPr>
          <p:cNvSpPr>
            <a:spLocks xmlns:a="http://schemas.openxmlformats.org/drawingml/2006/main" noGrp="1"/>
          </p:cNvSpPr>
          <p:nvPr/>
        </p:nvSpPr>
        <p:spPr>
          <a:xfrm xmlns:a="http://schemas.openxmlformats.org/drawingml/2006/main">
            <a:off x="609600" y="1104900"/>
            <a:ext cx="10925175"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Testing an audience assumption</a:t>
            </a:r>
          </a:p>
        </p:txBody>
      </p:sp>
      <p:sp>
        <p:nvSpPr>
          <p:cNvPr id="3" name="privacy-method">
            <a:extLst xmlns:a="http://schemas.openxmlformats.org/drawingml/2006/main">
              <a:ext uri="{FF2B5EF4-FFF2-40B4-BE49-F238E27FC236}">
                <a16:creationId xmlns:a16="http://schemas.microsoft.com/office/drawing/2014/main" id="{697D1535-6428-4B47-91CB-4DF22C9FAB89}"/>
              </a:ext>
            </a:extLst>
          </p:cNvPr>
          <p:cNvSpPr>
            <a:spLocks xmlns:a="http://schemas.openxmlformats.org/drawingml/2006/main" noGrp="1"/>
          </p:cNvSpPr>
          <p:nvPr/>
        </p:nvSpPr>
        <p:spPr>
          <a:xfrm xmlns:a="http://schemas.openxmlformats.org/drawingml/2006/main">
            <a:off x="609600" y="2200275"/>
            <a:ext cx="107156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I studied existing community discussions, then coded excerpts to examine whether Oak’s audience assumptions fit.</a:t>
            </a:r>
          </a:p>
        </p:txBody>
      </p:sp>
      <p:pic>
        <p:nvPicPr>
          <p:cNvPr id="10" name=""/>
          <p:cNvPicPr>
            <a:picLocks xmlns:a="http://schemas.openxmlformats.org/drawingml/2006/main" noChangeAspect="1"/>
          </p:cNvPicPr>
          <p:nvPr/>
        </p:nvPicPr>
        <p:blipFill>
          <a:blip xmlns:r="http://schemas.openxmlformats.org/officeDocument/2006/relationships" xmlns:a="http://schemas.openxmlformats.org/drawingml/2006/main" r:embed="R3094d3ffc0b049cb"/>
          <a:stretch xmlns:a="http://schemas.openxmlformats.org/drawingml/2006/main"/>
        </p:blipFill>
        <p:spPr>
          <a:xfrm xmlns:a="http://schemas.openxmlformats.org/drawingml/2006/main">
            <a:off x="609600" y="3315102"/>
            <a:ext cx="10896600" cy="2675721"/>
          </a:xfrm>
          <a:prstGeom xmlns:a="http://schemas.openxmlformats.org/drawingml/2006/main" prst="rect">
            <a:avLst/>
          </a:prstGeom>
        </p:spPr>
      </p:pic>
      <p:sp>
        <p:nvSpPr>
          <p:cNvPr id="5" name="privacy-stage">
            <a:extLst xmlns:a="http://schemas.openxmlformats.org/drawingml/2006/main">
              <a:ext uri="{FF2B5EF4-FFF2-40B4-BE49-F238E27FC236}">
                <a16:creationId xmlns:a16="http://schemas.microsoft.com/office/drawing/2014/main" id="{970D5527-73EC-44D6-A53D-E95EEFC3DA43}"/>
              </a:ext>
            </a:extLst>
          </p:cNvPr>
          <p:cNvSpPr>
            <a:spLocks xmlns:a="http://schemas.openxmlformats.org/drawingml/2006/main" noGrp="1"/>
          </p:cNvSpPr>
          <p:nvPr/>
        </p:nvSpPr>
        <p:spPr>
          <a:xfrm xmlns:a="http://schemas.openxmlformats.org/drawingml/2006/main">
            <a:off x="609600" y="6210300"/>
            <a:ext cx="1071562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0">
                <a:solidFill>
                  <a:srgbClr val="58645D"/>
                </a:solidFill>
                <a:latin typeface="Helvetica Neue"/>
                <a:ea typeface="Helvetica Neue"/>
                <a:cs typeface="Helvetica Neue"/>
              </a:defRPr>
            </a:pPr>
            <a:r>
              <a:rPr sz="1425" b="0">
                <a:solidFill>
                  <a:srgbClr val="58645D"/>
                </a:solidFill>
                <a:latin typeface="Helvetica Neue"/>
                <a:ea typeface="Helvetica Neue"/>
                <a:cs typeface="Helvetica Neue"/>
              </a:rPr>
              <a:t>Reformatted source metadata · exploratory research and synthesis · September 2024</a:t>
            </a:r>
          </a:p>
        </p:txBody>
      </p:sp>
      <p:sp>
        <p:nvSpPr>
          <p:cNvPr id="6" name="slide-number">
            <a:extLst xmlns:a="http://schemas.openxmlformats.org/drawingml/2006/main">
              <a:ext uri="{FF2B5EF4-FFF2-40B4-BE49-F238E27FC236}">
                <a16:creationId xmlns:a16="http://schemas.microsoft.com/office/drawing/2014/main" id="{49582812-3525-413B-BC12-A058D1ADCEF2}"/>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05</a:t>
            </a:r>
          </a:p>
        </p:txBody>
      </p:sp>
    </p:spTree>
    <p:extLst>
      <p:ext uri="{BB962C8B-B14F-4D97-AF65-F5344CB8AC3E}">
        <p14:creationId xmlns:p14="http://schemas.microsoft.com/office/powerpoint/2010/main" val="702285833"/>
      </p:ext>
    </p:extLst>
  </p:cSld>
</p:sld>
</file>

<file path=ppt/slides/slide6.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8" name="section-label">
            <a:extLst xmlns:a="http://schemas.openxmlformats.org/drawingml/2006/main">
              <a:ext uri="{FF2B5EF4-FFF2-40B4-BE49-F238E27FC236}">
                <a16:creationId xmlns:a16="http://schemas.microsoft.com/office/drawing/2014/main" id="{99056D66-07E8-4476-815F-69E0CC381C10}"/>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OAK AI   /   QUALITATIVE FINDINGS AND DECISION</a:t>
            </a:r>
          </a:p>
        </p:txBody>
      </p:sp>
      <p:sp>
        <p:nvSpPr>
          <p:cNvPr id="2" name="headline">
            <a:extLst xmlns:a="http://schemas.openxmlformats.org/drawingml/2006/main">
              <a:ext uri="{FF2B5EF4-FFF2-40B4-BE49-F238E27FC236}">
                <a16:creationId xmlns:a16="http://schemas.microsoft.com/office/drawing/2014/main" id="{B3D27262-79C8-447B-A88E-F7F45589933E}"/>
              </a:ext>
            </a:extLst>
          </p:cNvPr>
          <p:cNvSpPr>
            <a:spLocks xmlns:a="http://schemas.openxmlformats.org/drawingml/2006/main" noGrp="1"/>
          </p:cNvSpPr>
          <p:nvPr/>
        </p:nvSpPr>
        <p:spPr>
          <a:xfrm xmlns:a="http://schemas.openxmlformats.org/drawingml/2006/main">
            <a:off x="609600" y="1104900"/>
            <a:ext cx="108966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Audience fit needed another look</a:t>
            </a:r>
          </a:p>
        </p:txBody>
      </p:sp>
      <p:sp>
        <p:nvSpPr>
          <p:cNvPr id="3" name="privacy-decision">
            <a:extLst xmlns:a="http://schemas.openxmlformats.org/drawingml/2006/main">
              <a:ext uri="{FF2B5EF4-FFF2-40B4-BE49-F238E27FC236}">
                <a16:creationId xmlns:a16="http://schemas.microsoft.com/office/drawing/2014/main" id="{FFD65DFD-2C5F-4948-BF45-A96244465898}"/>
              </a:ext>
            </a:extLst>
          </p:cNvPr>
          <p:cNvSpPr>
            <a:spLocks xmlns:a="http://schemas.openxmlformats.org/drawingml/2006/main" noGrp="1"/>
          </p:cNvSpPr>
          <p:nvPr/>
        </p:nvSpPr>
        <p:spPr>
          <a:xfrm xmlns:a="http://schemas.openxmlformats.org/drawingml/2006/main">
            <a:off x="609600" y="2152650"/>
            <a:ext cx="10715625" cy="7715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I used concerns about data protection, accountability and control to question audience fit and reconsider the next research investment.</a:t>
            </a:r>
          </a:p>
        </p:txBody>
      </p:sp>
      <p:sp>
        <p:nvSpPr>
          <p:cNvPr id="4" name="theme-caption">
            <a:extLst xmlns:a="http://schemas.openxmlformats.org/drawingml/2006/main">
              <a:ext uri="{FF2B5EF4-FFF2-40B4-BE49-F238E27FC236}">
                <a16:creationId xmlns:a16="http://schemas.microsoft.com/office/drawing/2014/main" id="{9C3CE2BF-6E05-4AE3-B44C-94F393097188}"/>
              </a:ext>
            </a:extLst>
          </p:cNvPr>
          <p:cNvSpPr>
            <a:spLocks xmlns:a="http://schemas.openxmlformats.org/drawingml/2006/main" noGrp="1"/>
          </p:cNvSpPr>
          <p:nvPr/>
        </p:nvSpPr>
        <p:spPr>
          <a:xfrm xmlns:a="http://schemas.openxmlformats.org/drawingml/2006/main">
            <a:off x="609600" y="3133725"/>
            <a:ext cx="105632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0">
                <a:solidFill>
                  <a:srgbClr val="58645D"/>
                </a:solidFill>
                <a:latin typeface="Helvetica Neue"/>
                <a:ea typeface="Helvetica Neue"/>
                <a:cs typeface="Helvetica Neue"/>
              </a:defRPr>
            </a:pPr>
            <a:r>
              <a:rPr sz="1275" b="0">
                <a:solidFill>
                  <a:srgbClr val="58645D"/>
                </a:solidFill>
                <a:latin typeface="Helvetica Neue"/>
                <a:ea typeface="Helvetica Neue"/>
                <a:cs typeface="Helvetica Neue"/>
              </a:rPr>
              <a:t>Portfolio synthesis based on source tags</a:t>
            </a:r>
          </a:p>
        </p:txBody>
      </p:sp>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f653d6ea84c54727"/>
          <a:stretch xmlns:a="http://schemas.openxmlformats.org/drawingml/2006/main"/>
        </p:blipFill>
        <p:spPr>
          <a:xfrm xmlns:a="http://schemas.openxmlformats.org/drawingml/2006/main">
            <a:off x="614363" y="3533775"/>
            <a:ext cx="10887075" cy="2419350"/>
          </a:xfrm>
          <a:prstGeom xmlns:a="http://schemas.openxmlformats.org/drawingml/2006/main" prst="rect">
            <a:avLst/>
          </a:prstGeom>
        </p:spPr>
      </p:pic>
      <p:sp>
        <p:nvSpPr>
          <p:cNvPr id="6" name="privacy-limits">
            <a:extLst xmlns:a="http://schemas.openxmlformats.org/drawingml/2006/main">
              <a:ext uri="{FF2B5EF4-FFF2-40B4-BE49-F238E27FC236}">
                <a16:creationId xmlns:a16="http://schemas.microsoft.com/office/drawing/2014/main" id="{9349148C-1FE9-48B5-AD8A-B39FAE352E7D}"/>
              </a:ext>
            </a:extLst>
          </p:cNvPr>
          <p:cNvSpPr>
            <a:spLocks xmlns:a="http://schemas.openxmlformats.org/drawingml/2006/main" noGrp="1"/>
          </p:cNvSpPr>
          <p:nvPr/>
        </p:nvSpPr>
        <p:spPr>
          <a:xfrm xmlns:a="http://schemas.openxmlformats.org/drawingml/2006/main">
            <a:off x="609600" y="6210300"/>
            <a:ext cx="108966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425" b="0">
                <a:solidFill>
                  <a:srgbClr val="58645D"/>
                </a:solidFill>
                <a:latin typeface="Helvetica Neue"/>
                <a:ea typeface="Helvetica Neue"/>
                <a:cs typeface="Helvetica Neue"/>
              </a:defRPr>
            </a:pPr>
            <a:r>
              <a:rPr sz="1425" b="0">
                <a:solidFill>
                  <a:srgbClr val="58645D"/>
                </a:solidFill>
                <a:latin typeface="Helvetica Neue"/>
                <a:ea typeface="Helvetica Neue"/>
                <a:cs typeface="Helvetica Neue"/>
              </a:rPr>
              <a:t>A partial coding export supports exploration. A purposive sample cannot establish market-wide demand.</a:t>
            </a:r>
          </a:p>
        </p:txBody>
      </p:sp>
      <p:sp>
        <p:nvSpPr>
          <p:cNvPr id="7" name="slide-number">
            <a:extLst xmlns:a="http://schemas.openxmlformats.org/drawingml/2006/main">
              <a:ext uri="{FF2B5EF4-FFF2-40B4-BE49-F238E27FC236}">
                <a16:creationId xmlns:a16="http://schemas.microsoft.com/office/drawing/2014/main" id="{76AB3C1F-1934-4751-8A40-6285C035ED3B}"/>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06</a:t>
            </a:r>
          </a:p>
        </p:txBody>
      </p:sp>
    </p:spTree>
    <p:extLst>
      <p:ext uri="{BB962C8B-B14F-4D97-AF65-F5344CB8AC3E}">
        <p14:creationId xmlns:p14="http://schemas.microsoft.com/office/powerpoint/2010/main" val="1236340851"/>
      </p:ext>
    </p:extLst>
  </p:cSld>
</p:sld>
</file>

<file path=ppt/slides/slide7.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EECF7501-3955-4E34-BF04-1A84E9389BF2}"/>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OAK AI   /   DESKTOP HEURISTIC EVALUATION, NOVEMBER 2023</a:t>
            </a:r>
          </a:p>
        </p:txBody>
      </p:sp>
      <p:sp>
        <p:nvSpPr>
          <p:cNvPr id="2" name="headline">
            <a:extLst xmlns:a="http://schemas.openxmlformats.org/drawingml/2006/main">
              <a:ext uri="{FF2B5EF4-FFF2-40B4-BE49-F238E27FC236}">
                <a16:creationId xmlns:a16="http://schemas.microsoft.com/office/drawing/2014/main" id="{DBBD43CF-17D6-45A5-8530-486BA9FC375F}"/>
              </a:ext>
            </a:extLst>
          </p:cNvPr>
          <p:cNvSpPr>
            <a:spLocks xmlns:a="http://schemas.openxmlformats.org/drawingml/2006/main" noGrp="1"/>
          </p:cNvSpPr>
          <p:nvPr/>
        </p:nvSpPr>
        <p:spPr>
          <a:xfrm xmlns:a="http://schemas.openxmlformats.org/drawingml/2006/main">
            <a:off x="609600" y="1104900"/>
            <a:ext cx="4419600"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525" b="1">
                <a:solidFill>
                  <a:srgbClr val="192B25"/>
                </a:solidFill>
                <a:latin typeface="Helvetica Neue"/>
                <a:ea typeface="Helvetica Neue"/>
                <a:cs typeface="Helvetica Neue"/>
              </a:defRPr>
            </a:pPr>
            <a:r>
              <a:rPr sz="3525" b="1">
                <a:solidFill>
                  <a:srgbClr val="192B25"/>
                </a:solidFill>
                <a:latin typeface="Helvetica Neue"/>
                <a:ea typeface="Helvetica Neue"/>
                <a:cs typeface="Helvetica Neue"/>
              </a:rPr>
              <a:t>Where would</a:t>
            </a:r>
          </a:p>
          <a:p xmlns:a="http://schemas.openxmlformats.org/drawingml/2006/main">
            <a:pPr>
              <a:lnSpc>
                <a:spcPct val="110000"/>
              </a:lnSpc>
              <a:buNone/>
              <a:defRPr sz="3525" b="1">
                <a:solidFill>
                  <a:srgbClr val="192B25"/>
                </a:solidFill>
                <a:latin typeface="Helvetica Neue"/>
                <a:ea typeface="Helvetica Neue"/>
                <a:cs typeface="Helvetica Neue"/>
              </a:defRPr>
            </a:pPr>
            <a:r>
              <a:rPr sz="3525" b="1">
                <a:solidFill>
                  <a:srgbClr val="192B25"/>
                </a:solidFill>
                <a:latin typeface="Helvetica Neue"/>
                <a:ea typeface="Helvetica Neue"/>
                <a:cs typeface="Helvetica Neue"/>
              </a:rPr>
              <a:t>someone get stuck?</a:t>
            </a:r>
          </a:p>
        </p:txBody>
      </p:sp>
      <p:sp>
        <p:nvSpPr>
          <p:cNvPr id="3" name="audit-role">
            <a:extLst xmlns:a="http://schemas.openxmlformats.org/drawingml/2006/main">
              <a:ext uri="{FF2B5EF4-FFF2-40B4-BE49-F238E27FC236}">
                <a16:creationId xmlns:a16="http://schemas.microsoft.com/office/drawing/2014/main" id="{C4810460-FBEC-46A0-8E17-E972A27F8073}"/>
              </a:ext>
            </a:extLst>
          </p:cNvPr>
          <p:cNvSpPr>
            <a:spLocks xmlns:a="http://schemas.openxmlformats.org/drawingml/2006/main" noGrp="1"/>
          </p:cNvSpPr>
          <p:nvPr/>
        </p:nvSpPr>
        <p:spPr>
          <a:xfrm xmlns:a="http://schemas.openxmlformats.org/drawingml/2006/main">
            <a:off x="609600" y="3048000"/>
            <a:ext cx="4324350" cy="1171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I evaluated the desktop experience and documented findings for the product team.</a:t>
            </a:r>
          </a:p>
        </p:txBody>
      </p:sp>
      <p:sp>
        <p:nvSpPr>
          <p:cNvPr id="4" name="audit-method">
            <a:extLst xmlns:a="http://schemas.openxmlformats.org/drawingml/2006/main">
              <a:ext uri="{FF2B5EF4-FFF2-40B4-BE49-F238E27FC236}">
                <a16:creationId xmlns:a16="http://schemas.microsoft.com/office/drawing/2014/main" id="{0F79C69A-D286-42F7-90FD-E035D72D96BF}"/>
              </a:ext>
            </a:extLst>
          </p:cNvPr>
          <p:cNvSpPr>
            <a:spLocks xmlns:a="http://schemas.openxmlformats.org/drawingml/2006/main" noGrp="1"/>
          </p:cNvSpPr>
          <p:nvPr/>
        </p:nvSpPr>
        <p:spPr>
          <a:xfrm xmlns:a="http://schemas.openxmlformats.org/drawingml/2006/main">
            <a:off x="609600" y="4743450"/>
            <a:ext cx="4324350" cy="990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00" b="0">
                <a:solidFill>
                  <a:srgbClr val="58645D"/>
                </a:solidFill>
                <a:latin typeface="Helvetica Neue"/>
                <a:ea typeface="Helvetica Neue"/>
                <a:cs typeface="Helvetica Neue"/>
              </a:defRPr>
            </a:pPr>
            <a:r>
              <a:rPr sz="1800" b="0">
                <a:solidFill>
                  <a:srgbClr val="58645D"/>
                </a:solidFill>
                <a:latin typeface="Helvetica Neue"/>
                <a:ea typeface="Helvetica Neue"/>
                <a:cs typeface="Helvetica Neue"/>
              </a:rPr>
              <a:t>Expert review exposed navigation and recovery problems to investigate next.</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3228458e148d45b7"/>
          <a:stretch xmlns:a="http://schemas.openxmlformats.org/drawingml/2006/main"/>
        </p:blipFill>
        <p:spPr>
          <a:xfrm xmlns:a="http://schemas.openxmlformats.org/drawingml/2006/main">
            <a:off x="5238750" y="1555125"/>
            <a:ext cx="6229350" cy="4890750"/>
          </a:xfrm>
          <a:prstGeom xmlns:a="http://schemas.openxmlformats.org/drawingml/2006/main" prst="rect">
            <a:avLst/>
          </a:prstGeom>
        </p:spPr>
      </p:pic>
      <p:sp>
        <p:nvSpPr>
          <p:cNvPr id="6" name="slide-number">
            <a:extLst xmlns:a="http://schemas.openxmlformats.org/drawingml/2006/main">
              <a:ext uri="{FF2B5EF4-FFF2-40B4-BE49-F238E27FC236}">
                <a16:creationId xmlns:a16="http://schemas.microsoft.com/office/drawing/2014/main" id="{AFF0E7AF-EC9A-4B56-88BE-B795D9441F9E}"/>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07</a:t>
            </a:r>
          </a:p>
        </p:txBody>
      </p:sp>
    </p:spTree>
    <p:extLst>
      <p:ext uri="{BB962C8B-B14F-4D97-AF65-F5344CB8AC3E}">
        <p14:creationId xmlns:p14="http://schemas.microsoft.com/office/powerpoint/2010/main" val="961828274"/>
      </p:ext>
    </p:extLst>
  </p:cSld>
</p:sld>
</file>

<file path=ppt/slides/slide8.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3" name="section-label">
            <a:extLst xmlns:a="http://schemas.openxmlformats.org/drawingml/2006/main">
              <a:ext uri="{FF2B5EF4-FFF2-40B4-BE49-F238E27FC236}">
                <a16:creationId xmlns:a16="http://schemas.microsoft.com/office/drawing/2014/main" id="{F0C095B8-5A3D-4CFC-ACAB-CE2A6219E1A8}"/>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OAK AI   /   ERROR RECOVERY RECOMMENDATION</a:t>
            </a:r>
          </a:p>
        </p:txBody>
      </p:sp>
      <p:sp>
        <p:nvSpPr>
          <p:cNvPr id="2" name="headline">
            <a:extLst xmlns:a="http://schemas.openxmlformats.org/drawingml/2006/main">
              <a:ext uri="{FF2B5EF4-FFF2-40B4-BE49-F238E27FC236}">
                <a16:creationId xmlns:a16="http://schemas.microsoft.com/office/drawing/2014/main" id="{69B695E7-EFC4-49EF-B1AB-E5615FC8B3EF}"/>
              </a:ext>
            </a:extLst>
          </p:cNvPr>
          <p:cNvSpPr>
            <a:spLocks xmlns:a="http://schemas.openxmlformats.org/drawingml/2006/main" noGrp="1"/>
          </p:cNvSpPr>
          <p:nvPr/>
        </p:nvSpPr>
        <p:spPr>
          <a:xfrm xmlns:a="http://schemas.openxmlformats.org/drawingml/2006/main">
            <a:off x="609600" y="1104900"/>
            <a:ext cx="109537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525" b="1">
                <a:solidFill>
                  <a:srgbClr val="192B25"/>
                </a:solidFill>
                <a:latin typeface="Helvetica Neue"/>
                <a:ea typeface="Helvetica Neue"/>
                <a:cs typeface="Helvetica Neue"/>
              </a:defRPr>
            </a:pPr>
            <a:r>
              <a:rPr sz="3525" b="1">
                <a:solidFill>
                  <a:srgbClr val="192B25"/>
                </a:solidFill>
                <a:latin typeface="Helvetica Neue"/>
                <a:ea typeface="Helvetica Neue"/>
                <a:cs typeface="Helvetica Neue"/>
              </a:rPr>
              <a:t>Recovery feedback needed a clearer location</a:t>
            </a:r>
          </a:p>
        </p:txBody>
      </p:sp>
      <p:sp>
        <p:nvSpPr>
          <p:cNvPr id="3" name="original-label">
            <a:extLst xmlns:a="http://schemas.openxmlformats.org/drawingml/2006/main">
              <a:ext uri="{FF2B5EF4-FFF2-40B4-BE49-F238E27FC236}">
                <a16:creationId xmlns:a16="http://schemas.microsoft.com/office/drawing/2014/main" id="{7263EAE8-1197-4EF7-8CAA-A3FC375A1D92}"/>
              </a:ext>
            </a:extLst>
          </p:cNvPr>
          <p:cNvSpPr>
            <a:spLocks xmlns:a="http://schemas.openxmlformats.org/drawingml/2006/main" noGrp="1"/>
          </p:cNvSpPr>
          <p:nvPr/>
        </p:nvSpPr>
        <p:spPr>
          <a:xfrm xmlns:a="http://schemas.openxmlformats.org/drawingml/2006/main">
            <a:off x="609600" y="21621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ORIGINAL</a:t>
            </a:r>
          </a:p>
        </p:txBody>
      </p:sp>
      <p:sp>
        <p:nvSpPr>
          <p:cNvPr id="4" name="proposed-label">
            <a:extLst xmlns:a="http://schemas.openxmlformats.org/drawingml/2006/main">
              <a:ext uri="{FF2B5EF4-FFF2-40B4-BE49-F238E27FC236}">
                <a16:creationId xmlns:a16="http://schemas.microsoft.com/office/drawing/2014/main" id="{65947715-479A-44F0-B9AD-DB5781FCF806}"/>
              </a:ext>
            </a:extLst>
          </p:cNvPr>
          <p:cNvSpPr>
            <a:spLocks xmlns:a="http://schemas.openxmlformats.org/drawingml/2006/main" noGrp="1"/>
          </p:cNvSpPr>
          <p:nvPr/>
        </p:nvSpPr>
        <p:spPr>
          <a:xfrm xmlns:a="http://schemas.openxmlformats.org/drawingml/2006/main">
            <a:off x="6515100" y="21621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MY RECOMMENDATION</a:t>
            </a:r>
          </a:p>
        </p:txBody>
      </p:sp>
      <p:sp>
        <p:nvSpPr>
          <p:cNvPr id="5" name="error-observation">
            <a:extLst xmlns:a="http://schemas.openxmlformats.org/drawingml/2006/main">
              <a:ext uri="{FF2B5EF4-FFF2-40B4-BE49-F238E27FC236}">
                <a16:creationId xmlns:a16="http://schemas.microsoft.com/office/drawing/2014/main" id="{8695143F-8464-4D7A-BFC2-0EABBAF36FC7}"/>
              </a:ext>
            </a:extLst>
          </p:cNvPr>
          <p:cNvSpPr>
            <a:spLocks xmlns:a="http://schemas.openxmlformats.org/drawingml/2006/main" noGrp="1"/>
          </p:cNvSpPr>
          <p:nvPr/>
        </p:nvSpPr>
        <p:spPr>
          <a:xfrm xmlns:a="http://schemas.openxmlformats.org/drawingml/2006/main">
            <a:off x="609600" y="2562225"/>
            <a:ext cx="5048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192B25"/>
                </a:solidFill>
                <a:latin typeface="Helvetica Neue"/>
                <a:ea typeface="Helvetica Neue"/>
                <a:cs typeface="Helvetica Neue"/>
              </a:defRPr>
            </a:pPr>
            <a:r>
              <a:rPr sz="1725" b="0">
                <a:solidFill>
                  <a:srgbClr val="192B25"/>
                </a:solidFill>
                <a:latin typeface="Helvetica Neue"/>
                <a:ea typeface="Helvetica Neue"/>
                <a:cs typeface="Helvetica Neue"/>
              </a:rPr>
              <a:t>The error sat away from the login fields.</a:t>
            </a:r>
          </a:p>
        </p:txBody>
      </p:sp>
      <p:sp>
        <p:nvSpPr>
          <p:cNvPr id="6" name="error-recommendation">
            <a:extLst xmlns:a="http://schemas.openxmlformats.org/drawingml/2006/main">
              <a:ext uri="{FF2B5EF4-FFF2-40B4-BE49-F238E27FC236}">
                <a16:creationId xmlns:a16="http://schemas.microsoft.com/office/drawing/2014/main" id="{A42BCB5E-5ACB-43DE-B508-AC646ED400F2}"/>
              </a:ext>
            </a:extLst>
          </p:cNvPr>
          <p:cNvSpPr>
            <a:spLocks xmlns:a="http://schemas.openxmlformats.org/drawingml/2006/main" noGrp="1"/>
          </p:cNvSpPr>
          <p:nvPr/>
        </p:nvSpPr>
        <p:spPr>
          <a:xfrm xmlns:a="http://schemas.openxmlformats.org/drawingml/2006/main">
            <a:off x="6515100" y="2562225"/>
            <a:ext cx="50482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192B25"/>
                </a:solidFill>
                <a:latin typeface="Helvetica Neue"/>
                <a:ea typeface="Helvetica Neue"/>
                <a:cs typeface="Helvetica Neue"/>
              </a:defRPr>
            </a:pPr>
            <a:r>
              <a:rPr sz="1725" b="0">
                <a:solidFill>
                  <a:srgbClr val="192B25"/>
                </a:solidFill>
                <a:latin typeface="Helvetica Neue"/>
                <a:ea typeface="Helvetica Neue"/>
                <a:cs typeface="Helvetica Neue"/>
              </a:rPr>
              <a:t>Place the correction beside the field.</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d071569ca57b4d20"/>
          <a:stretch xmlns:a="http://schemas.openxmlformats.org/drawingml/2006/main"/>
        </p:blipFill>
        <p:spPr>
          <a:xfrm xmlns:a="http://schemas.openxmlformats.org/drawingml/2006/main">
            <a:off x="1366838" y="3067050"/>
            <a:ext cx="3533775" cy="2867025"/>
          </a:xfrm>
          <a:prstGeom xmlns:a="http://schemas.openxmlformats.org/drawingml/2006/main" prst="rect">
            <a:avLst/>
          </a:prstGeom>
        </p:spPr>
      </p:pic>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b8afaa3b9281466a"/>
          <a:stretch xmlns:a="http://schemas.openxmlformats.org/drawingml/2006/main"/>
        </p:blipFill>
        <p:spPr>
          <a:xfrm xmlns:a="http://schemas.openxmlformats.org/drawingml/2006/main">
            <a:off x="7038975" y="3067050"/>
            <a:ext cx="4000500" cy="2867025"/>
          </a:xfrm>
          <a:prstGeom xmlns:a="http://schemas.openxmlformats.org/drawingml/2006/main" prst="rect">
            <a:avLst/>
          </a:prstGeom>
        </p:spPr>
      </p:pic>
      <p:sp>
        <p:nvSpPr>
          <p:cNvPr id="9" name="footer-label">
            <a:extLst xmlns:a="http://schemas.openxmlformats.org/drawingml/2006/main">
              <a:ext uri="{FF2B5EF4-FFF2-40B4-BE49-F238E27FC236}">
                <a16:creationId xmlns:a16="http://schemas.microsoft.com/office/drawing/2014/main" id="{0E4F790E-B090-4B6D-97D4-B5BE4AE1A662}"/>
              </a:ext>
            </a:extLst>
          </p:cNvPr>
          <p:cNvSpPr>
            <a:spLocks xmlns:a="http://schemas.openxmlformats.org/drawingml/2006/main" noGrp="1"/>
          </p:cNvSpPr>
          <p:nvPr/>
        </p:nvSpPr>
        <p:spPr>
          <a:xfrm xmlns:a="http://schemas.openxmlformats.org/drawingml/2006/main">
            <a:off x="609600" y="6076950"/>
            <a:ext cx="5048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0">
                <a:solidFill>
                  <a:srgbClr val="58645D"/>
                </a:solidFill>
                <a:latin typeface="Helvetica Neue"/>
                <a:ea typeface="Helvetica Neue"/>
                <a:cs typeface="Helvetica Neue"/>
              </a:defRPr>
            </a:pPr>
            <a:r>
              <a:rPr sz="1200" b="0">
                <a:solidFill>
                  <a:srgbClr val="58645D"/>
                </a:solidFill>
                <a:latin typeface="Helvetica Neue"/>
                <a:ea typeface="Helvetica Neue"/>
                <a:cs typeface="Helvetica Neue"/>
              </a:rPr>
              <a:t>Separate page-footer message:</a:t>
            </a:r>
          </a:p>
        </p:txBody>
      </p:sp>
      <p:pic>
        <p:nvPicPr>
          <p:cNvPr id="22" name=""/>
          <p:cNvPicPr>
            <a:picLocks xmlns:a="http://schemas.openxmlformats.org/drawingml/2006/main" noChangeAspect="1"/>
          </p:cNvPicPr>
          <p:nvPr/>
        </p:nvPicPr>
        <p:blipFill>
          <a:blip xmlns:r="http://schemas.openxmlformats.org/officeDocument/2006/relationships" xmlns:a="http://schemas.openxmlformats.org/drawingml/2006/main" r:embed="Rfd349e32083845bd"/>
          <a:stretch xmlns:a="http://schemas.openxmlformats.org/drawingml/2006/main"/>
        </p:blipFill>
        <p:spPr>
          <a:xfrm xmlns:a="http://schemas.openxmlformats.org/drawingml/2006/main">
            <a:off x="609600" y="6372225"/>
            <a:ext cx="3476625" cy="333375"/>
          </a:xfrm>
          <a:prstGeom xmlns:a="http://schemas.openxmlformats.org/drawingml/2006/main" prst="rect">
            <a:avLst/>
          </a:prstGeom>
        </p:spPr>
      </p:pic>
      <p:sp>
        <p:nvSpPr>
          <p:cNvPr id="11" name="recommendation-status">
            <a:extLst xmlns:a="http://schemas.openxmlformats.org/drawingml/2006/main">
              <a:ext uri="{FF2B5EF4-FFF2-40B4-BE49-F238E27FC236}">
                <a16:creationId xmlns:a16="http://schemas.microsoft.com/office/drawing/2014/main" id="{2DB7F075-3935-4220-BAFE-8F3E810EFA45}"/>
              </a:ext>
            </a:extLst>
          </p:cNvPr>
          <p:cNvSpPr>
            <a:spLocks xmlns:a="http://schemas.openxmlformats.org/drawingml/2006/main" noGrp="1"/>
          </p:cNvSpPr>
          <p:nvPr/>
        </p:nvSpPr>
        <p:spPr>
          <a:xfrm xmlns:a="http://schemas.openxmlformats.org/drawingml/2006/main">
            <a:off x="6515100" y="6115050"/>
            <a:ext cx="468630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75" b="0">
                <a:solidFill>
                  <a:srgbClr val="58645D"/>
                </a:solidFill>
                <a:latin typeface="Helvetica Neue"/>
                <a:ea typeface="Helvetica Neue"/>
                <a:cs typeface="Helvetica Neue"/>
              </a:defRPr>
            </a:pPr>
            <a:r>
              <a:rPr sz="1275" b="0">
                <a:solidFill>
                  <a:srgbClr val="58645D"/>
                </a:solidFill>
                <a:latin typeface="Helvetica Neue"/>
                <a:ea typeface="Helvetica Neue"/>
                <a:cs typeface="Helvetica Neue"/>
              </a:rPr>
              <a:t>Original recommendation artifact.</a:t>
            </a:r>
          </a:p>
          <a:p xmlns:a="http://schemas.openxmlformats.org/drawingml/2006/main">
            <a:pPr>
              <a:lnSpc>
                <a:spcPct val="110000"/>
              </a:lnSpc>
              <a:buNone/>
              <a:defRPr sz="1275" b="0">
                <a:solidFill>
                  <a:srgbClr val="58645D"/>
                </a:solidFill>
                <a:latin typeface="Helvetica Neue"/>
                <a:ea typeface="Helvetica Neue"/>
                <a:cs typeface="Helvetica Neue"/>
              </a:defRPr>
            </a:pPr>
            <a:r>
              <a:rPr sz="1275" b="0">
                <a:solidFill>
                  <a:srgbClr val="58645D"/>
                </a:solidFill>
                <a:latin typeface="Helvetica Neue"/>
                <a:ea typeface="Helvetica Neue"/>
                <a:cs typeface="Helvetica Neue"/>
              </a:rPr>
              <a:t>Exact shipped variant and usability impact unverified.</a:t>
            </a:r>
          </a:p>
        </p:txBody>
      </p:sp>
      <p:sp>
        <p:nvSpPr>
          <p:cNvPr id="12" name="slide-number">
            <a:extLst xmlns:a="http://schemas.openxmlformats.org/drawingml/2006/main">
              <a:ext uri="{FF2B5EF4-FFF2-40B4-BE49-F238E27FC236}">
                <a16:creationId xmlns:a16="http://schemas.microsoft.com/office/drawing/2014/main" id="{69B08671-FC17-458C-9508-0D91C8F0B629}"/>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08</a:t>
            </a:r>
          </a:p>
        </p:txBody>
      </p:sp>
    </p:spTree>
    <p:extLst>
      <p:ext uri="{BB962C8B-B14F-4D97-AF65-F5344CB8AC3E}">
        <p14:creationId xmlns:p14="http://schemas.microsoft.com/office/powerpoint/2010/main" val="1711103529"/>
      </p:ext>
    </p:extLst>
  </p:cSld>
</p:sld>
</file>

<file path=ppt/slides/slide9.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15" name="section-label">
            <a:extLst xmlns:a="http://schemas.openxmlformats.org/drawingml/2006/main">
              <a:ext uri="{FF2B5EF4-FFF2-40B4-BE49-F238E27FC236}">
                <a16:creationId xmlns:a16="http://schemas.microsoft.com/office/drawing/2014/main" id="{C5C2A202-391D-4236-8FD6-AC914BE4E970}"/>
              </a:ext>
            </a:extLst>
          </p:cNvPr>
          <p:cNvSpPr>
            <a:spLocks xmlns:a="http://schemas.openxmlformats.org/drawingml/2006/main" noGrp="1"/>
          </p:cNvSpPr>
          <p:nvPr/>
        </p:nvSpPr>
        <p:spPr>
          <a:xfrm xmlns:a="http://schemas.openxmlformats.org/drawingml/2006/main">
            <a:off x="609600" y="49530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OAK AI   /   RESEARCH HANDOFF</a:t>
            </a:r>
          </a:p>
        </p:txBody>
      </p:sp>
      <p:sp>
        <p:nvSpPr>
          <p:cNvPr id="2" name="headline">
            <a:extLst xmlns:a="http://schemas.openxmlformats.org/drawingml/2006/main">
              <a:ext uri="{FF2B5EF4-FFF2-40B4-BE49-F238E27FC236}">
                <a16:creationId xmlns:a16="http://schemas.microsoft.com/office/drawing/2014/main" id="{F2F107EA-E123-4460-8BB6-D7513FED28AF}"/>
              </a:ext>
            </a:extLst>
          </p:cNvPr>
          <p:cNvSpPr>
            <a:spLocks xmlns:a="http://schemas.openxmlformats.org/drawingml/2006/main" noGrp="1"/>
          </p:cNvSpPr>
          <p:nvPr/>
        </p:nvSpPr>
        <p:spPr>
          <a:xfrm xmlns:a="http://schemas.openxmlformats.org/drawingml/2006/main">
            <a:off x="609600" y="1104900"/>
            <a:ext cx="10868025" cy="781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750" b="1">
                <a:solidFill>
                  <a:srgbClr val="192B25"/>
                </a:solidFill>
                <a:latin typeface="Helvetica Neue"/>
                <a:ea typeface="Helvetica Neue"/>
                <a:cs typeface="Helvetica Neue"/>
              </a:defRPr>
            </a:pPr>
            <a:r>
              <a:rPr sz="3750" b="1">
                <a:solidFill>
                  <a:srgbClr val="192B25"/>
                </a:solidFill>
                <a:latin typeface="Helvetica Neue"/>
                <a:ea typeface="Helvetica Neue"/>
                <a:cs typeface="Helvetica Neue"/>
              </a:rPr>
              <a:t>Findings ready for backlog planning</a:t>
            </a:r>
          </a:p>
        </p:txBody>
      </p:sp>
      <p:sp>
        <p:nvSpPr>
          <p:cNvPr id="3" name="handoff-intro">
            <a:extLst xmlns:a="http://schemas.openxmlformats.org/drawingml/2006/main">
              <a:ext uri="{FF2B5EF4-FFF2-40B4-BE49-F238E27FC236}">
                <a16:creationId xmlns:a16="http://schemas.microsoft.com/office/drawing/2014/main" id="{7BC9D282-BEEF-479B-82D1-79463008F1EB}"/>
              </a:ext>
            </a:extLst>
          </p:cNvPr>
          <p:cNvSpPr>
            <a:spLocks xmlns:a="http://schemas.openxmlformats.org/drawingml/2006/main" noGrp="1"/>
          </p:cNvSpPr>
          <p:nvPr/>
        </p:nvSpPr>
        <p:spPr>
          <a:xfrm xmlns:a="http://schemas.openxmlformats.org/drawingml/2006/main">
            <a:off x="609600" y="2276475"/>
            <a:ext cx="104489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192B25"/>
                </a:solidFill>
                <a:latin typeface="Helvetica Neue"/>
                <a:ea typeface="Helvetica Neue"/>
                <a:cs typeface="Helvetica Neue"/>
              </a:defRPr>
            </a:pPr>
            <a:r>
              <a:rPr sz="2025" b="0">
                <a:solidFill>
                  <a:srgbClr val="192B25"/>
                </a:solidFill>
                <a:latin typeface="Helvetica Neue"/>
                <a:ea typeface="Helvetica Neue"/>
                <a:cs typeface="Helvetica Neue"/>
              </a:rPr>
              <a:t>I presented the evaluation and recommendations, then helped turn the findings into a UX improvement list.</a:t>
            </a:r>
          </a:p>
        </p:txBody>
      </p:sp>
      <p:sp>
        <p:nvSpPr>
          <p:cNvPr id="4" name="step-date-0">
            <a:extLst xmlns:a="http://schemas.openxmlformats.org/drawingml/2006/main">
              <a:ext uri="{FF2B5EF4-FFF2-40B4-BE49-F238E27FC236}">
                <a16:creationId xmlns:a16="http://schemas.microsoft.com/office/drawing/2014/main" id="{5890D35B-D57B-4542-A007-EF045D1DE684}"/>
              </a:ext>
            </a:extLst>
          </p:cNvPr>
          <p:cNvSpPr>
            <a:spLocks xmlns:a="http://schemas.openxmlformats.org/drawingml/2006/main" noGrp="1"/>
          </p:cNvSpPr>
          <p:nvPr/>
        </p:nvSpPr>
        <p:spPr>
          <a:xfrm xmlns:a="http://schemas.openxmlformats.org/drawingml/2006/main">
            <a:off x="609600" y="3543300"/>
            <a:ext cx="33242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22 NOV 2023</a:t>
            </a:r>
          </a:p>
        </p:txBody>
      </p:sp>
      <p:sp>
        <p:nvSpPr>
          <p:cNvPr id="5" name="step-title-0">
            <a:extLst xmlns:a="http://schemas.openxmlformats.org/drawingml/2006/main">
              <a:ext uri="{FF2B5EF4-FFF2-40B4-BE49-F238E27FC236}">
                <a16:creationId xmlns:a16="http://schemas.microsoft.com/office/drawing/2014/main" id="{D87B14BA-7309-4719-8FA0-F2F7C0D051D6}"/>
              </a:ext>
            </a:extLst>
          </p:cNvPr>
          <p:cNvSpPr>
            <a:spLocks xmlns:a="http://schemas.openxmlformats.org/drawingml/2006/main" noGrp="1"/>
          </p:cNvSpPr>
          <p:nvPr/>
        </p:nvSpPr>
        <p:spPr>
          <a:xfrm xmlns:a="http://schemas.openxmlformats.org/drawingml/2006/main">
            <a:off x="609600" y="4038600"/>
            <a:ext cx="33242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175" b="1">
                <a:solidFill>
                  <a:srgbClr val="192B25"/>
                </a:solidFill>
                <a:latin typeface="Helvetica Neue"/>
                <a:ea typeface="Helvetica Neue"/>
                <a:cs typeface="Helvetica Neue"/>
              </a:defRPr>
            </a:pPr>
            <a:r>
              <a:rPr sz="2175" b="1">
                <a:solidFill>
                  <a:srgbClr val="192B25"/>
                </a:solidFill>
                <a:latin typeface="Helvetica Neue"/>
                <a:ea typeface="Helvetica Neue"/>
                <a:cs typeface="Helvetica Neue"/>
              </a:rPr>
              <a:t>Desktop evaluation</a:t>
            </a:r>
          </a:p>
        </p:txBody>
      </p:sp>
      <p:sp>
        <p:nvSpPr>
          <p:cNvPr id="6" name="step-detail-0">
            <a:extLst xmlns:a="http://schemas.openxmlformats.org/drawingml/2006/main">
              <a:ext uri="{FF2B5EF4-FFF2-40B4-BE49-F238E27FC236}">
                <a16:creationId xmlns:a16="http://schemas.microsoft.com/office/drawing/2014/main" id="{573C89F9-E758-4907-98EB-9A1D3C8C2479}"/>
              </a:ext>
            </a:extLst>
          </p:cNvPr>
          <p:cNvSpPr>
            <a:spLocks xmlns:a="http://schemas.openxmlformats.org/drawingml/2006/main" noGrp="1"/>
          </p:cNvSpPr>
          <p:nvPr/>
        </p:nvSpPr>
        <p:spPr>
          <a:xfrm xmlns:a="http://schemas.openxmlformats.org/drawingml/2006/main">
            <a:off x="609600" y="4981575"/>
            <a:ext cx="33242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650" b="0">
                <a:solidFill>
                  <a:srgbClr val="58645D"/>
                </a:solidFill>
                <a:latin typeface="Helvetica Neue"/>
                <a:ea typeface="Helvetica Neue"/>
                <a:cs typeface="Helvetica Neue"/>
              </a:defRPr>
            </a:pPr>
            <a:r>
              <a:rPr sz="1650" b="0">
                <a:solidFill>
                  <a:srgbClr val="58645D"/>
                </a:solidFill>
                <a:latin typeface="Helvetica Neue"/>
                <a:ea typeface="Helvetica Neue"/>
                <a:cs typeface="Helvetica Neue"/>
              </a:rPr>
              <a:t>Navigation, hierarchy and error recovery</a:t>
            </a:r>
          </a:p>
        </p:txBody>
      </p:sp>
      <p:sp>
        <p:nvSpPr>
          <p:cNvPr id="7" name="step-date-1">
            <a:extLst xmlns:a="http://schemas.openxmlformats.org/drawingml/2006/main">
              <a:ext uri="{FF2B5EF4-FFF2-40B4-BE49-F238E27FC236}">
                <a16:creationId xmlns:a16="http://schemas.microsoft.com/office/drawing/2014/main" id="{999A3CA7-881C-46C5-A22B-37925EC449BE}"/>
              </a:ext>
            </a:extLst>
          </p:cNvPr>
          <p:cNvSpPr>
            <a:spLocks xmlns:a="http://schemas.openxmlformats.org/drawingml/2006/main" noGrp="1"/>
          </p:cNvSpPr>
          <p:nvPr/>
        </p:nvSpPr>
        <p:spPr>
          <a:xfrm xmlns:a="http://schemas.openxmlformats.org/drawingml/2006/main">
            <a:off x="4400550" y="3543300"/>
            <a:ext cx="33242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27 NOV 2023</a:t>
            </a:r>
          </a:p>
        </p:txBody>
      </p:sp>
      <p:sp>
        <p:nvSpPr>
          <p:cNvPr id="8" name="step-title-1">
            <a:extLst xmlns:a="http://schemas.openxmlformats.org/drawingml/2006/main">
              <a:ext uri="{FF2B5EF4-FFF2-40B4-BE49-F238E27FC236}">
                <a16:creationId xmlns:a16="http://schemas.microsoft.com/office/drawing/2014/main" id="{00748DF4-EB34-4EB1-83CC-2030501CE400}"/>
              </a:ext>
            </a:extLst>
          </p:cNvPr>
          <p:cNvSpPr>
            <a:spLocks xmlns:a="http://schemas.openxmlformats.org/drawingml/2006/main" noGrp="1"/>
          </p:cNvSpPr>
          <p:nvPr/>
        </p:nvSpPr>
        <p:spPr>
          <a:xfrm xmlns:a="http://schemas.openxmlformats.org/drawingml/2006/main">
            <a:off x="4400550" y="4038600"/>
            <a:ext cx="33242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175" b="1">
                <a:solidFill>
                  <a:srgbClr val="192B25"/>
                </a:solidFill>
                <a:latin typeface="Helvetica Neue"/>
                <a:ea typeface="Helvetica Neue"/>
                <a:cs typeface="Helvetica Neue"/>
              </a:defRPr>
            </a:pPr>
            <a:r>
              <a:rPr sz="2175" b="1">
                <a:solidFill>
                  <a:srgbClr val="192B25"/>
                </a:solidFill>
                <a:latin typeface="Helvetica Neue"/>
                <a:ea typeface="Helvetica Neue"/>
                <a:cs typeface="Helvetica Neue"/>
              </a:rPr>
              <a:t>Recommendations report</a:t>
            </a:r>
          </a:p>
        </p:txBody>
      </p:sp>
      <p:sp>
        <p:nvSpPr>
          <p:cNvPr id="9" name="step-detail-1">
            <a:extLst xmlns:a="http://schemas.openxmlformats.org/drawingml/2006/main">
              <a:ext uri="{FF2B5EF4-FFF2-40B4-BE49-F238E27FC236}">
                <a16:creationId xmlns:a16="http://schemas.microsoft.com/office/drawing/2014/main" id="{98A8D5A6-512E-4CBF-AEB2-A6857AF66371}"/>
              </a:ext>
            </a:extLst>
          </p:cNvPr>
          <p:cNvSpPr>
            <a:spLocks xmlns:a="http://schemas.openxmlformats.org/drawingml/2006/main" noGrp="1"/>
          </p:cNvSpPr>
          <p:nvPr/>
        </p:nvSpPr>
        <p:spPr>
          <a:xfrm xmlns:a="http://schemas.openxmlformats.org/drawingml/2006/main">
            <a:off x="4400550" y="4981575"/>
            <a:ext cx="33242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650" b="0">
                <a:solidFill>
                  <a:srgbClr val="58645D"/>
                </a:solidFill>
                <a:latin typeface="Helvetica Neue"/>
                <a:ea typeface="Helvetica Neue"/>
                <a:cs typeface="Helvetica Neue"/>
              </a:defRPr>
            </a:pPr>
            <a:r>
              <a:rPr sz="1650" b="0">
                <a:solidFill>
                  <a:srgbClr val="58645D"/>
                </a:solidFill>
                <a:latin typeface="Helvetica Neue"/>
                <a:ea typeface="Helvetica Neue"/>
                <a:cs typeface="Helvetica Neue"/>
              </a:rPr>
              <a:t>Specific interface changes and rationale</a:t>
            </a:r>
          </a:p>
        </p:txBody>
      </p:sp>
      <p:sp>
        <p:nvSpPr>
          <p:cNvPr id="10" name="step-date-2">
            <a:extLst xmlns:a="http://schemas.openxmlformats.org/drawingml/2006/main">
              <a:ext uri="{FF2B5EF4-FFF2-40B4-BE49-F238E27FC236}">
                <a16:creationId xmlns:a16="http://schemas.microsoft.com/office/drawing/2014/main" id="{3B0E5E85-87A7-49A5-998A-3069A24275D6}"/>
              </a:ext>
            </a:extLst>
          </p:cNvPr>
          <p:cNvSpPr>
            <a:spLocks xmlns:a="http://schemas.openxmlformats.org/drawingml/2006/main" noGrp="1"/>
          </p:cNvSpPr>
          <p:nvPr/>
        </p:nvSpPr>
        <p:spPr>
          <a:xfrm xmlns:a="http://schemas.openxmlformats.org/drawingml/2006/main">
            <a:off x="8191500" y="3543300"/>
            <a:ext cx="332422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350" b="1">
                <a:solidFill>
                  <a:srgbClr val="244D3C"/>
                </a:solidFill>
                <a:latin typeface="Helvetica Neue"/>
                <a:ea typeface="Helvetica Neue"/>
                <a:cs typeface="Helvetica Neue"/>
              </a:defRPr>
            </a:pPr>
            <a:r>
              <a:rPr sz="1350" b="1">
                <a:solidFill>
                  <a:srgbClr val="244D3C"/>
                </a:solidFill>
                <a:latin typeface="Helvetica Neue"/>
                <a:ea typeface="Helvetica Neue"/>
                <a:cs typeface="Helvetica Neue"/>
              </a:rPr>
              <a:t>03 DEC 2023</a:t>
            </a:r>
          </a:p>
        </p:txBody>
      </p:sp>
      <p:sp>
        <p:nvSpPr>
          <p:cNvPr id="11" name="step-title-2">
            <a:extLst xmlns:a="http://schemas.openxmlformats.org/drawingml/2006/main">
              <a:ext uri="{FF2B5EF4-FFF2-40B4-BE49-F238E27FC236}">
                <a16:creationId xmlns:a16="http://schemas.microsoft.com/office/drawing/2014/main" id="{5D7577F4-8E89-41A7-BBBA-1B9212472F51}"/>
              </a:ext>
            </a:extLst>
          </p:cNvPr>
          <p:cNvSpPr>
            <a:spLocks xmlns:a="http://schemas.openxmlformats.org/drawingml/2006/main" noGrp="1"/>
          </p:cNvSpPr>
          <p:nvPr/>
        </p:nvSpPr>
        <p:spPr>
          <a:xfrm xmlns:a="http://schemas.openxmlformats.org/drawingml/2006/main">
            <a:off x="8191500" y="4038600"/>
            <a:ext cx="3324225"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175" b="1">
                <a:solidFill>
                  <a:srgbClr val="192B25"/>
                </a:solidFill>
                <a:latin typeface="Helvetica Neue"/>
                <a:ea typeface="Helvetica Neue"/>
                <a:cs typeface="Helvetica Neue"/>
              </a:defRPr>
            </a:pPr>
            <a:r>
              <a:rPr sz="2175" b="1">
                <a:solidFill>
                  <a:srgbClr val="192B25"/>
                </a:solidFill>
                <a:latin typeface="Helvetica Neue"/>
                <a:ea typeface="Helvetica Neue"/>
                <a:cs typeface="Helvetica Neue"/>
              </a:rPr>
              <a:t>Presentation</a:t>
            </a:r>
          </a:p>
        </p:txBody>
      </p:sp>
      <p:sp>
        <p:nvSpPr>
          <p:cNvPr id="12" name="step-detail-2">
            <a:extLst xmlns:a="http://schemas.openxmlformats.org/drawingml/2006/main">
              <a:ext uri="{FF2B5EF4-FFF2-40B4-BE49-F238E27FC236}">
                <a16:creationId xmlns:a16="http://schemas.microsoft.com/office/drawing/2014/main" id="{C9207A02-C4EC-4BDF-863C-923CA43FF802}"/>
              </a:ext>
            </a:extLst>
          </p:cNvPr>
          <p:cNvSpPr>
            <a:spLocks xmlns:a="http://schemas.openxmlformats.org/drawingml/2006/main" noGrp="1"/>
          </p:cNvSpPr>
          <p:nvPr/>
        </p:nvSpPr>
        <p:spPr>
          <a:xfrm xmlns:a="http://schemas.openxmlformats.org/drawingml/2006/main">
            <a:off x="8191500" y="4981575"/>
            <a:ext cx="3324225" cy="742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650" b="0">
                <a:solidFill>
                  <a:srgbClr val="58645D"/>
                </a:solidFill>
                <a:latin typeface="Helvetica Neue"/>
                <a:ea typeface="Helvetica Neue"/>
                <a:cs typeface="Helvetica Neue"/>
              </a:defRPr>
            </a:pPr>
            <a:r>
              <a:rPr sz="1650" b="0">
                <a:solidFill>
                  <a:srgbClr val="58645D"/>
                </a:solidFill>
                <a:latin typeface="Helvetica Neue"/>
                <a:ea typeface="Helvetica Neue"/>
                <a:cs typeface="Helvetica Neue"/>
              </a:rPr>
              <a:t>Improvement list started for backlog planning</a:t>
            </a:r>
          </a:p>
        </p:txBody>
      </p:sp>
      <p:sp>
        <p:nvSpPr>
          <p:cNvPr id="13" name="credit">
            <a:extLst xmlns:a="http://schemas.openxmlformats.org/drawingml/2006/main">
              <a:ext uri="{FF2B5EF4-FFF2-40B4-BE49-F238E27FC236}">
                <a16:creationId xmlns:a16="http://schemas.microsoft.com/office/drawing/2014/main" id="{F76D0D7A-C138-40E6-9539-95036CF99CBA}"/>
              </a:ext>
            </a:extLst>
          </p:cNvPr>
          <p:cNvSpPr>
            <a:spLocks xmlns:a="http://schemas.openxmlformats.org/drawingml/2006/main" noGrp="1"/>
          </p:cNvSpPr>
          <p:nvPr/>
        </p:nvSpPr>
        <p:spPr>
          <a:xfrm xmlns:a="http://schemas.openxmlformats.org/drawingml/2006/main">
            <a:off x="609600" y="6000750"/>
            <a:ext cx="1072515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500" b="0">
                <a:solidFill>
                  <a:srgbClr val="58645D"/>
                </a:solidFill>
                <a:latin typeface="Helvetica Neue"/>
                <a:ea typeface="Helvetica Neue"/>
                <a:cs typeface="Helvetica Neue"/>
              </a:defRPr>
            </a:pPr>
            <a:r>
              <a:rPr sz="1500" b="0">
                <a:solidFill>
                  <a:srgbClr val="58645D"/>
                </a:solidFill>
                <a:latin typeface="Helvetica Neue"/>
                <a:ea typeface="Helvetica Neue"/>
                <a:cs typeface="Helvetica Neue"/>
              </a:rPr>
              <a:t>I collaborated on Figma mockups. Lead designer Megan led the later design refinements.</a:t>
            </a:r>
          </a:p>
        </p:txBody>
      </p:sp>
      <p:sp>
        <p:nvSpPr>
          <p:cNvPr id="14" name="slide-number">
            <a:extLst xmlns:a="http://schemas.openxmlformats.org/drawingml/2006/main">
              <a:ext uri="{FF2B5EF4-FFF2-40B4-BE49-F238E27FC236}">
                <a16:creationId xmlns:a16="http://schemas.microsoft.com/office/drawing/2014/main" id="{3FA2CB19-CAE5-4499-A8C9-6B7070025EFA}"/>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09</a:t>
            </a:r>
          </a:p>
        </p:txBody>
      </p:sp>
    </p:spTree>
    <p:extLst>
      <p:ext uri="{BB962C8B-B14F-4D97-AF65-F5344CB8AC3E}">
        <p14:creationId xmlns:p14="http://schemas.microsoft.com/office/powerpoint/2010/main" val="1558185215"/>
      </p:ext>
    </p:extLst>
  </p:cSld>
</p:sld>
</file>

<file path=ppt/slides/slide10.xml><?xml version="1.0" encoding="utf-8"?>
<p:sld xmlns:p="http://schemas.openxmlformats.org/presentationml/2006/main">
  <p:cSld>
    <p:bg>
      <p:bgPr>
        <a:solidFill xmlns:a="http://schemas.openxmlformats.org/drawingml/2006/main">
          <a:srgbClr val="F4F2E9"/>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5E1833BB-3A15-4973-AF92-DF90EB8938CF}"/>
              </a:ext>
            </a:extLst>
          </p:cNvPr>
          <p:cNvSpPr>
            <a:spLocks xmlns:a="http://schemas.openxmlformats.org/drawingml/2006/main" noGrp="1"/>
          </p:cNvSpPr>
          <p:nvPr/>
        </p:nvSpPr>
        <p:spPr>
          <a:xfrm xmlns:a="http://schemas.openxmlformats.org/drawingml/2006/main">
            <a:off x="609600" y="514350"/>
            <a:ext cx="60579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244D3C"/>
                </a:solidFill>
                <a:latin typeface="Helvetica Neue"/>
                <a:ea typeface="Helvetica Neue"/>
                <a:cs typeface="Helvetica Neue"/>
              </a:defRPr>
            </a:pPr>
            <a:r>
              <a:rPr sz="1200" b="1">
                <a:solidFill>
                  <a:srgbClr val="244D3C"/>
                </a:solidFill>
                <a:latin typeface="Helvetica Neue"/>
                <a:ea typeface="Helvetica Neue"/>
                <a:cs typeface="Helvetica Neue"/>
              </a:rPr>
              <a:t>THE THREAD THROUGH MY WORK</a:t>
            </a:r>
          </a:p>
        </p:txBody>
      </p:sp>
      <p:sp>
        <p:nvSpPr>
          <p:cNvPr id="2" name="headline">
            <a:extLst xmlns:a="http://schemas.openxmlformats.org/drawingml/2006/main">
              <a:ext uri="{FF2B5EF4-FFF2-40B4-BE49-F238E27FC236}">
                <a16:creationId xmlns:a16="http://schemas.microsoft.com/office/drawing/2014/main" id="{B7383B7F-8AB9-4A72-8ADA-C7B96896C919}"/>
              </a:ext>
            </a:extLst>
          </p:cNvPr>
          <p:cNvSpPr>
            <a:spLocks xmlns:a="http://schemas.openxmlformats.org/drawingml/2006/main" noGrp="1"/>
          </p:cNvSpPr>
          <p:nvPr/>
        </p:nvSpPr>
        <p:spPr>
          <a:xfrm xmlns:a="http://schemas.openxmlformats.org/drawingml/2006/main">
            <a:off x="609600" y="1323975"/>
            <a:ext cx="6010275" cy="15906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3600" b="1">
                <a:solidFill>
                  <a:srgbClr val="192B25"/>
                </a:solidFill>
                <a:latin typeface="Helvetica Neue"/>
                <a:ea typeface="Helvetica Neue"/>
                <a:cs typeface="Helvetica Neue"/>
              </a:defRPr>
            </a:pPr>
            <a:r>
              <a:rPr sz="3600" b="1">
                <a:solidFill>
                  <a:srgbClr val="192B25"/>
                </a:solidFill>
                <a:latin typeface="Helvetica Neue"/>
                <a:ea typeface="Helvetica Neue"/>
                <a:cs typeface="Helvetica Neue"/>
              </a:rPr>
              <a:t>Listening is the thread</a:t>
            </a:r>
          </a:p>
          <a:p xmlns:a="http://schemas.openxmlformats.org/drawingml/2006/main">
            <a:pPr>
              <a:lnSpc>
                <a:spcPct val="110000"/>
              </a:lnSpc>
              <a:buNone/>
              <a:defRPr sz="3600" b="1">
                <a:solidFill>
                  <a:srgbClr val="192B25"/>
                </a:solidFill>
                <a:latin typeface="Helvetica Neue"/>
                <a:ea typeface="Helvetica Neue"/>
                <a:cs typeface="Helvetica Neue"/>
              </a:defRPr>
            </a:pPr>
            <a:r>
              <a:rPr sz="3600" b="1">
                <a:solidFill>
                  <a:srgbClr val="192B25"/>
                </a:solidFill>
                <a:latin typeface="Helvetica Neue"/>
                <a:ea typeface="Helvetica Neue"/>
                <a:cs typeface="Helvetica Neue"/>
              </a:rPr>
              <a:t>through my work</a:t>
            </a:r>
          </a:p>
        </p:txBody>
      </p:sp>
      <p:sp>
        <p:nvSpPr>
          <p:cNvPr id="3" name="documentary-story">
            <a:extLst xmlns:a="http://schemas.openxmlformats.org/drawingml/2006/main">
              <a:ext uri="{FF2B5EF4-FFF2-40B4-BE49-F238E27FC236}">
                <a16:creationId xmlns:a16="http://schemas.microsoft.com/office/drawing/2014/main" id="{D7D78637-5F9D-4614-888D-40E3588FFCBB}"/>
              </a:ext>
            </a:extLst>
          </p:cNvPr>
          <p:cNvSpPr>
            <a:spLocks xmlns:a="http://schemas.openxmlformats.org/drawingml/2006/main" noGrp="1"/>
          </p:cNvSpPr>
          <p:nvPr/>
        </p:nvSpPr>
        <p:spPr>
          <a:xfrm xmlns:a="http://schemas.openxmlformats.org/drawingml/2006/main">
            <a:off x="609600" y="3295650"/>
            <a:ext cx="54483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950" b="0">
                <a:solidFill>
                  <a:srgbClr val="192B25"/>
                </a:solidFill>
                <a:latin typeface="Helvetica Neue"/>
                <a:ea typeface="Helvetica Neue"/>
                <a:cs typeface="Helvetica Neue"/>
              </a:defRPr>
            </a:pPr>
            <a:r>
              <a:rPr sz="1950" b="0">
                <a:solidFill>
                  <a:srgbClr val="192B25"/>
                </a:solidFill>
                <a:latin typeface="Helvetica Neue"/>
                <a:ea typeface="Helvetica Neue"/>
                <a:cs typeface="Helvetica Neue"/>
              </a:rPr>
              <a:t>Documentary filmmaking taught me to listen closely and find the thread in a complicated story.</a:t>
            </a:r>
          </a:p>
        </p:txBody>
      </p:sp>
      <p:sp>
        <p:nvSpPr>
          <p:cNvPr id="4" name="current-context">
            <a:extLst xmlns:a="http://schemas.openxmlformats.org/drawingml/2006/main">
              <a:ext uri="{FF2B5EF4-FFF2-40B4-BE49-F238E27FC236}">
                <a16:creationId xmlns:a16="http://schemas.microsoft.com/office/drawing/2014/main" id="{8046C688-21E7-4708-B290-8465F032FFDB}"/>
              </a:ext>
            </a:extLst>
          </p:cNvPr>
          <p:cNvSpPr>
            <a:spLocks xmlns:a="http://schemas.openxmlformats.org/drawingml/2006/main" noGrp="1"/>
          </p:cNvSpPr>
          <p:nvPr/>
        </p:nvSpPr>
        <p:spPr>
          <a:xfrm xmlns:a="http://schemas.openxmlformats.org/drawingml/2006/main">
            <a:off x="609600" y="4791075"/>
            <a:ext cx="54483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a:solidFill>
                  <a:srgbClr val="58645D"/>
                </a:solidFill>
                <a:latin typeface="Helvetica Neue"/>
                <a:ea typeface="Helvetica Neue"/>
                <a:cs typeface="Helvetica Neue"/>
              </a:defRPr>
            </a:pPr>
            <a:r>
              <a:rPr sz="1725" b="0">
                <a:solidFill>
                  <a:srgbClr val="58645D"/>
                </a:solidFill>
                <a:latin typeface="Helvetica Neue"/>
                <a:ea typeface="Helvetica Neue"/>
                <a:cs typeface="Helvetica Neue"/>
              </a:rPr>
              <a:t>Today I bring that attention to product work and my volunteer UX Research Lead role at Oppia Foundation.</a:t>
            </a:r>
          </a:p>
        </p:txBody>
      </p:sp>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4d274e6e92e34493"/>
          <a:stretch xmlns:a="http://schemas.openxmlformats.org/drawingml/2006/main"/>
        </p:blipFill>
        <p:spPr>
          <a:xfrm xmlns:a="http://schemas.openxmlformats.org/drawingml/2006/main">
            <a:off x="7010400" y="1447800"/>
            <a:ext cx="4876800" cy="4876800"/>
          </a:xfrm>
          <a:prstGeom xmlns:a="http://schemas.openxmlformats.org/drawingml/2006/main" prst="rect">
            <a:avLst/>
          </a:prstGeom>
        </p:spPr>
      </p:pic>
      <p:sp>
        <p:nvSpPr>
          <p:cNvPr id="6" name="slide-number">
            <a:extLst xmlns:a="http://schemas.openxmlformats.org/drawingml/2006/main">
              <a:ext uri="{FF2B5EF4-FFF2-40B4-BE49-F238E27FC236}">
                <a16:creationId xmlns:a16="http://schemas.microsoft.com/office/drawing/2014/main" id="{45F8F262-A2F8-4FB4-B4B5-43225C7C52BC}"/>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58645D"/>
                </a:solidFill>
                <a:latin typeface="Helvetica Neue"/>
                <a:ea typeface="Helvetica Neue"/>
                <a:cs typeface="Helvetica Neue"/>
              </a:defRPr>
            </a:pPr>
            <a:r>
              <a:rPr sz="1050" b="0">
                <a:solidFill>
                  <a:srgbClr val="58645D"/>
                </a:solidFill>
                <a:latin typeface="Helvetica Neue"/>
                <a:ea typeface="Helvetica Neue"/>
                <a:cs typeface="Helvetica Neue"/>
              </a:rPr>
              <a:t>10</a:t>
            </a:r>
          </a:p>
        </p:txBody>
      </p:sp>
    </p:spTree>
    <p:extLst>
      <p:ext uri="{BB962C8B-B14F-4D97-AF65-F5344CB8AC3E}">
        <p14:creationId xmlns:p14="http://schemas.microsoft.com/office/powerpoint/2010/main" val="1990944926"/>
      </p:ext>
    </p:extLst>
  </p:cSld>
</p:sld>
</file>

<file path=ppt/slides/slide11.xml><?xml version="1.0" encoding="utf-8"?>
<p:sld xmlns:p="http://schemas.openxmlformats.org/presentationml/2006/main">
  <p:cSld>
    <p:bg>
      <p:bgPr>
        <a:solidFill xmlns:a="http://schemas.openxmlformats.org/drawingml/2006/main">
          <a:srgbClr val="244D3C"/>
        </a:solidFill>
      </p:bgPr>
    </p:bg>
    <p:spTree>
      <p:nvGrpSpPr>
        <p:cNvPr id="1" name=""/>
        <p:cNvGrpSpPr/>
        <p:nvPr/>
      </p:nvGrpSpPr>
      <p:grpSpPr>
        <a:xfrm xmlns:a="http://schemas.openxmlformats.org/drawingml/2006/main"/>
      </p:grpSpPr>
      <p:sp>
        <p:nvSpPr>
          <p:cNvPr id="7" name="section-label">
            <a:extLst xmlns:a="http://schemas.openxmlformats.org/drawingml/2006/main">
              <a:ext uri="{FF2B5EF4-FFF2-40B4-BE49-F238E27FC236}">
                <a16:creationId xmlns:a16="http://schemas.microsoft.com/office/drawing/2014/main" id="{0D20EF9F-6263-486F-8324-4AC486D3B7D1}"/>
              </a:ext>
            </a:extLst>
          </p:cNvPr>
          <p:cNvSpPr>
            <a:spLocks xmlns:a="http://schemas.openxmlformats.org/drawingml/2006/main" noGrp="1"/>
          </p:cNvSpPr>
          <p:nvPr/>
        </p:nvSpPr>
        <p:spPr>
          <a:xfrm xmlns:a="http://schemas.openxmlformats.org/drawingml/2006/main">
            <a:off x="609600" y="523875"/>
            <a:ext cx="933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200" b="1">
                <a:solidFill>
                  <a:srgbClr val="DBEB89"/>
                </a:solidFill>
                <a:latin typeface="Helvetica Neue"/>
                <a:ea typeface="Helvetica Neue"/>
                <a:cs typeface="Helvetica Neue"/>
              </a:defRPr>
            </a:pPr>
            <a:r>
              <a:rPr sz="1200" b="1">
                <a:solidFill>
                  <a:srgbClr val="DBEB89"/>
                </a:solidFill>
                <a:latin typeface="Helvetica Neue"/>
                <a:ea typeface="Helvetica Neue"/>
                <a:cs typeface="Helvetica Neue"/>
              </a:rPr>
              <a:t>KYLE HOBSON   /   UX RESEARCH</a:t>
            </a:r>
          </a:p>
        </p:txBody>
      </p:sp>
      <p:sp>
        <p:nvSpPr>
          <p:cNvPr id="2" name="headline">
            <a:extLst xmlns:a="http://schemas.openxmlformats.org/drawingml/2006/main">
              <a:ext uri="{FF2B5EF4-FFF2-40B4-BE49-F238E27FC236}">
                <a16:creationId xmlns:a16="http://schemas.microsoft.com/office/drawing/2014/main" id="{00382768-FD1D-4194-9743-EAE1ED2F603C}"/>
              </a:ext>
            </a:extLst>
          </p:cNvPr>
          <p:cNvSpPr>
            <a:spLocks xmlns:a="http://schemas.openxmlformats.org/drawingml/2006/main" noGrp="1"/>
          </p:cNvSpPr>
          <p:nvPr/>
        </p:nvSpPr>
        <p:spPr>
          <a:xfrm xmlns:a="http://schemas.openxmlformats.org/drawingml/2006/main">
            <a:off x="609600" y="1647825"/>
            <a:ext cx="10287000" cy="1885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4800" b="1">
                <a:solidFill>
                  <a:srgbClr val="F4F2E9"/>
                </a:solidFill>
                <a:latin typeface="Helvetica Neue"/>
                <a:ea typeface="Helvetica Neue"/>
                <a:cs typeface="Helvetica Neue"/>
              </a:defRPr>
            </a:pPr>
            <a:r>
              <a:rPr sz="4800" b="1">
                <a:solidFill>
                  <a:srgbClr val="F4F2E9"/>
                </a:solidFill>
                <a:latin typeface="Helvetica Neue"/>
                <a:ea typeface="Helvetica Neue"/>
                <a:cs typeface="Helvetica Neue"/>
              </a:rPr>
              <a:t>Let’s make the next</a:t>
            </a:r>
          </a:p>
          <a:p xmlns:a="http://schemas.openxmlformats.org/drawingml/2006/main">
            <a:pPr>
              <a:lnSpc>
                <a:spcPct val="110000"/>
              </a:lnSpc>
              <a:buNone/>
              <a:defRPr sz="4800" b="1">
                <a:solidFill>
                  <a:srgbClr val="F4F2E9"/>
                </a:solidFill>
                <a:latin typeface="Helvetica Neue"/>
                <a:ea typeface="Helvetica Neue"/>
                <a:cs typeface="Helvetica Neue"/>
              </a:defRPr>
            </a:pPr>
            <a:r>
              <a:rPr sz="4800" b="1">
                <a:solidFill>
                  <a:srgbClr val="F4F2E9"/>
                </a:solidFill>
                <a:latin typeface="Helvetica Neue"/>
                <a:ea typeface="Helvetica Neue"/>
                <a:cs typeface="Helvetica Neue"/>
              </a:rPr>
              <a:t>decision clearer</a:t>
            </a:r>
          </a:p>
        </p:txBody>
      </p:sp>
      <p:sp>
        <p:nvSpPr>
          <p:cNvPr id="3" name="contact-intent">
            <a:extLst xmlns:a="http://schemas.openxmlformats.org/drawingml/2006/main">
              <a:ext uri="{FF2B5EF4-FFF2-40B4-BE49-F238E27FC236}">
                <a16:creationId xmlns:a16="http://schemas.microsoft.com/office/drawing/2014/main" id="{8E61413C-D23D-441C-ABD4-62BAB40B3049}"/>
              </a:ext>
            </a:extLst>
          </p:cNvPr>
          <p:cNvSpPr>
            <a:spLocks xmlns:a="http://schemas.openxmlformats.org/drawingml/2006/main" noGrp="1"/>
          </p:cNvSpPr>
          <p:nvPr/>
        </p:nvSpPr>
        <p:spPr>
          <a:xfrm xmlns:a="http://schemas.openxmlformats.org/drawingml/2006/main">
            <a:off x="647700" y="3943350"/>
            <a:ext cx="100203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2025" b="0">
                <a:solidFill>
                  <a:srgbClr val="F4F2E9"/>
                </a:solidFill>
                <a:latin typeface="Helvetica Neue"/>
                <a:ea typeface="Helvetica Neue"/>
                <a:cs typeface="Helvetica Neue"/>
              </a:defRPr>
            </a:pPr>
            <a:r>
              <a:rPr sz="2025" b="0">
                <a:solidFill>
                  <a:srgbClr val="F4F2E9"/>
                </a:solidFill>
                <a:latin typeface="Helvetica Neue"/>
                <a:ea typeface="Helvetica Neue"/>
                <a:cs typeface="Helvetica Neue"/>
              </a:rPr>
              <a:t>For UX research, product research, research operations, and contract collaborations.</a:t>
            </a:r>
          </a:p>
        </p:txBody>
      </p:sp>
      <p:sp>
        <p:nvSpPr>
          <p:cNvPr id="4" name="email">
            <a:extLst xmlns:a="http://schemas.openxmlformats.org/drawingml/2006/main">
              <a:ext uri="{FF2B5EF4-FFF2-40B4-BE49-F238E27FC236}">
                <a16:creationId xmlns:a16="http://schemas.microsoft.com/office/drawing/2014/main" id="{2F175D7A-A9F9-4AE6-A5DD-CFA675856612}"/>
              </a:ext>
            </a:extLst>
          </p:cNvPr>
          <p:cNvSpPr>
            <a:spLocks xmlns:a="http://schemas.openxmlformats.org/drawingml/2006/main" noGrp="1"/>
          </p:cNvSpPr>
          <p:nvPr/>
        </p:nvSpPr>
        <p:spPr>
          <a:xfrm xmlns:a="http://schemas.openxmlformats.org/drawingml/2006/main">
            <a:off x="647700" y="5057775"/>
            <a:ext cx="10191750"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875" b="0" u="sng">
                <a:solidFill>
                  <a:srgbClr val="DBEB89"/>
                </a:solidFill>
                <a:latin typeface="Helvetica Neue"/>
                <a:ea typeface="Helvetica Neue"/>
                <a:cs typeface="Helvetica Neue"/>
              </a:defRPr>
            </a:pPr>
            <a:r>
              <a:rPr sz="1875" b="0" u="sng">
                <a:solidFill>
                  <a:srgbClr val="DBEB89"/>
                </a:solidFill>
                <a:latin typeface="Helvetica Neue"/>
                <a:ea typeface="Helvetica Neue"/>
                <a:cs typeface="Helvetica Neue"/>
                <a:hlinkClick xmlns:r="http://schemas.openxmlformats.org/officeDocument/2006/relationships" r:id="R70b62d61f08e4bf0"/>
              </a:rPr>
              <a:t>JonathanKyleHobson@gmail.com</a:t>
            </a:r>
          </a:p>
        </p:txBody>
      </p:sp>
      <p:sp>
        <p:nvSpPr>
          <p:cNvPr id="5" name="portfolio">
            <a:extLst xmlns:a="http://schemas.openxmlformats.org/drawingml/2006/main">
              <a:ext uri="{FF2B5EF4-FFF2-40B4-BE49-F238E27FC236}">
                <a16:creationId xmlns:a16="http://schemas.microsoft.com/office/drawing/2014/main" id="{E0D76934-1625-4D8A-B0C1-E5EB3A42D1CF}"/>
              </a:ext>
            </a:extLst>
          </p:cNvPr>
          <p:cNvSpPr>
            <a:spLocks xmlns:a="http://schemas.openxmlformats.org/drawingml/2006/main" noGrp="1"/>
          </p:cNvSpPr>
          <p:nvPr/>
        </p:nvSpPr>
        <p:spPr>
          <a:xfrm xmlns:a="http://schemas.openxmlformats.org/drawingml/2006/main">
            <a:off x="647700" y="57054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725" b="0" u="sng">
                <a:solidFill>
                  <a:srgbClr val="DBEB89"/>
                </a:solidFill>
                <a:latin typeface="Helvetica Neue"/>
                <a:ea typeface="Helvetica Neue"/>
                <a:cs typeface="Helvetica Neue"/>
              </a:defRPr>
            </a:pPr>
            <a:r>
              <a:rPr sz="1725" b="0" u="sng">
                <a:solidFill>
                  <a:srgbClr val="DBEB89"/>
                </a:solidFill>
                <a:latin typeface="Helvetica Neue"/>
                <a:ea typeface="Helvetica Neue"/>
                <a:cs typeface="Helvetica Neue"/>
                <a:hlinkClick xmlns:r="http://schemas.openxmlformats.org/officeDocument/2006/relationships" r:id="R960fef0947154766"/>
              </a:rPr>
              <a:t>jonathankhobson.github.io/portfolio/research</a:t>
            </a:r>
          </a:p>
        </p:txBody>
      </p:sp>
      <p:sp>
        <p:nvSpPr>
          <p:cNvPr id="6" name="slide-number">
            <a:extLst xmlns:a="http://schemas.openxmlformats.org/drawingml/2006/main">
              <a:ext uri="{FF2B5EF4-FFF2-40B4-BE49-F238E27FC236}">
                <a16:creationId xmlns:a16="http://schemas.microsoft.com/office/drawing/2014/main" id="{DB3B539E-4B3C-4A63-9ACE-6D6C99E9D981}"/>
              </a:ext>
            </a:extLst>
          </p:cNvPr>
          <p:cNvSpPr>
            <a:spLocks xmlns:a="http://schemas.openxmlformats.org/drawingml/2006/main" noGrp="1"/>
          </p:cNvSpPr>
          <p:nvPr/>
        </p:nvSpPr>
        <p:spPr>
          <a:xfrm xmlns:a="http://schemas.openxmlformats.org/drawingml/2006/main">
            <a:off x="11353800" y="6562725"/>
            <a:ext cx="3238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noAutofit/>
          </a:bodyPr>
          <a:lstStyle xmlns:a="http://schemas.openxmlformats.org/drawingml/2006/main"/>
          <a:p xmlns:a="http://schemas.openxmlformats.org/drawingml/2006/main">
            <a:pPr>
              <a:lnSpc>
                <a:spcPct val="110000"/>
              </a:lnSpc>
              <a:buNone/>
              <a:defRPr sz="1050" b="0">
                <a:solidFill>
                  <a:srgbClr val="DBEB89"/>
                </a:solidFill>
                <a:latin typeface="Helvetica Neue"/>
                <a:ea typeface="Helvetica Neue"/>
                <a:cs typeface="Helvetica Neue"/>
              </a:defRPr>
            </a:pPr>
            <a:r>
              <a:rPr sz="1050" b="0">
                <a:solidFill>
                  <a:srgbClr val="DBEB89"/>
                </a:solidFill>
                <a:latin typeface="Helvetica Neue"/>
                <a:ea typeface="Helvetica Neue"/>
                <a:cs typeface="Helvetica Neue"/>
              </a:rPr>
              <a:t>11</a:t>
            </a:r>
          </a:p>
        </p:txBody>
      </p:sp>
    </p:spTree>
    <p:extLst>
      <p:ext uri="{BB962C8B-B14F-4D97-AF65-F5344CB8AC3E}">
        <p14:creationId xmlns:p14="http://schemas.microsoft.com/office/powerpoint/2010/main" val="1911509942"/>
      </p:ext>
    </p:extLst>
  </p:cSld>
</p:sld>
</file>

<file path=ppt/theme/theme1.xml><?xml version="1.0" encoding="utf-8"?>
<a:theme xmlns:a="http://schemas.openxmlformats.org/drawingml/2006/main" name="ChatGPT">
  <a:themeElements>
    <a:clrScheme name="Kyle Portfolio">
      <a:dk1>
        <a:srgbClr val="192B25"/>
      </a:dk1>
      <a:lt1>
        <a:srgbClr val="FFFFFF"/>
      </a:lt1>
      <a:dk2>
        <a:srgbClr val="244D3C"/>
      </a:dk2>
      <a:lt2>
        <a:srgbClr val="F4F2E9"/>
      </a:lt2>
      <a:accent1>
        <a:srgbClr val="244D3C"/>
      </a:accent1>
      <a:accent2>
        <a:srgbClr val="DBEB89"/>
      </a:accent2>
      <a:accent3>
        <a:srgbClr val="E1E8DB"/>
      </a:accent3>
      <a:accent4>
        <a:srgbClr val="58645D"/>
      </a:accent4>
      <a:accent5>
        <a:srgbClr val="192B25"/>
      </a:accent5>
      <a:accent6>
        <a:srgbClr val="F4F2E9"/>
      </a:accent6>
      <a:hlink>
        <a:srgbClr val="DBEB89"/>
      </a:hlink>
      <a:folHlink>
        <a:srgbClr val="DBEB89"/>
      </a:folHlink>
    </a:clrScheme>
    <a:fontScheme name="Office">
      <a:majorFont>
        <a:latin typeface="Calibri Light"/>
        <a:ea typeface="Calibri Light"/>
        <a:cs typeface="Calibri Light"/>
      </a:majorFont>
      <a:minorFont>
        <a:latin typeface="Calibri"/>
        <a:ea typeface="Calibri"/>
        <a:cs typeface="Calibri"/>
      </a:minorFont>
    </a:fontScheme>
    <a:fmtScheme name="Kyle Portfolio">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2026-09-09T17:32:55.7530000Z</dcterms:created>
  <dcterms:modified xsi:type="dcterms:W3CDTF">2026-09-09T17:32:55.7530000Z</dcterms:modified>
</coreProperties>
</file>