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d9e19b317ba4382" /><Relationship Type="http://schemas.openxmlformats.org/officeDocument/2006/relationships/extended-properties" Target="/docProps/app.xml" Id="R371325bfc5554bf9" /><Relationship Type="http://schemas.openxmlformats.org/officeDocument/2006/relationships/officeDocument" Target="/ppt/presentation.xml" Id="Reef7c17531cc4989" /></Relationships>
</file>

<file path=ppt/presentation.xml><?xml version="1.0" encoding="utf-8"?>
<p:presentation xmlns:p="http://schemas.openxmlformats.org/presentationml/2006/main">
  <p:sldMasterIdLst>
    <p:sldMasterId xmlns:r="http://schemas.openxmlformats.org/officeDocument/2006/relationships" id="2147483648" r:id="R6488ad5345e64e75"/>
  </p:sldMasterIdLst>
  <p:notesMasterIdLst>
    <p:notesMasterId xmlns:r="http://schemas.openxmlformats.org/officeDocument/2006/relationships" r:id="Re8ff124ab49e4cae"/>
  </p:notesMasterIdLst>
  <p:sldIdLst>
    <p:sldId xmlns:r="http://schemas.openxmlformats.org/officeDocument/2006/relationships" id="256" r:id="R30519bcc9ae44330"/>
    <p:sldId xmlns:r="http://schemas.openxmlformats.org/officeDocument/2006/relationships" id="257" r:id="Ra375f1bb1d4a404b"/>
    <p:sldId xmlns:r="http://schemas.openxmlformats.org/officeDocument/2006/relationships" id="258" r:id="Rae71df4f288b4f65"/>
    <p:sldId xmlns:r="http://schemas.openxmlformats.org/officeDocument/2006/relationships" id="259" r:id="R70b6a96ff37e462c"/>
    <p:sldId xmlns:r="http://schemas.openxmlformats.org/officeDocument/2006/relationships" id="260" r:id="R07e0e9c86fb440d7"/>
    <p:sldId xmlns:r="http://schemas.openxmlformats.org/officeDocument/2006/relationships" id="261" r:id="Rbfb258ac8d5a494a"/>
    <p:sldId xmlns:r="http://schemas.openxmlformats.org/officeDocument/2006/relationships" id="262" r:id="R305ea57dcf7145ff"/>
    <p:sldId xmlns:r="http://schemas.openxmlformats.org/officeDocument/2006/relationships" id="263" r:id="R6be93adb66ef4b4f"/>
    <p:sldId xmlns:r="http://schemas.openxmlformats.org/officeDocument/2006/relationships" id="264" r:id="R9418aa0d20914d00"/>
    <p:sldId xmlns:r="http://schemas.openxmlformats.org/officeDocument/2006/relationships" id="265" r:id="R6a76223868d543a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aa87d6e848f4bd6" /><Relationship Type="http://schemas.openxmlformats.org/officeDocument/2006/relationships/slideMaster" Target="/ppt/slideMasters/slideMaster1.xml" Id="R6488ad5345e64e75" /><Relationship Type="http://schemas.openxmlformats.org/officeDocument/2006/relationships/notesMaster" Target="/ppt/notesMasters/notesMaster1.xml" Id="Re8ff124ab49e4cae" /><Relationship Type="http://schemas.openxmlformats.org/officeDocument/2006/relationships/presProps" Target="/ppt/presProps.xml" Id="R618e110687614e0b" /><Relationship Type="http://schemas.openxmlformats.org/officeDocument/2006/relationships/tableStyles" Target="/ppt/tableStyles.xml" Id="R1032a68f4a0642df" /><Relationship Type="http://schemas.openxmlformats.org/officeDocument/2006/relationships/slide" Target="/ppt/slides/slide1.xml" Id="R30519bcc9ae44330" /><Relationship Type="http://schemas.openxmlformats.org/officeDocument/2006/relationships/slide" Target="/ppt/slides/slide2.xml" Id="Ra375f1bb1d4a404b" /><Relationship Type="http://schemas.openxmlformats.org/officeDocument/2006/relationships/slide" Target="/ppt/slides/slide3.xml" Id="Rae71df4f288b4f65" /><Relationship Type="http://schemas.openxmlformats.org/officeDocument/2006/relationships/slide" Target="/ppt/slides/slide4.xml" Id="R70b6a96ff37e462c" /><Relationship Type="http://schemas.openxmlformats.org/officeDocument/2006/relationships/slide" Target="/ppt/slides/slide5.xml" Id="R07e0e9c86fb440d7" /><Relationship Type="http://schemas.openxmlformats.org/officeDocument/2006/relationships/slide" Target="/ppt/slides/slide6.xml" Id="Rbfb258ac8d5a494a" /><Relationship Type="http://schemas.openxmlformats.org/officeDocument/2006/relationships/slide" Target="/ppt/slides/slide7.xml" Id="R305ea57dcf7145ff" /><Relationship Type="http://schemas.openxmlformats.org/officeDocument/2006/relationships/slide" Target="/ppt/slides/slide8.xml" Id="R6be93adb66ef4b4f" /><Relationship Type="http://schemas.openxmlformats.org/officeDocument/2006/relationships/slide" Target="/ppt/slides/slide9.xml" Id="R9418aa0d20914d00" /><Relationship Type="http://schemas.openxmlformats.org/officeDocument/2006/relationships/slide" Target="/ppt/slides/slide10.xml" Id="R6a76223868d543a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21248674a39405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Kyle Portfolio">
      <a:dk1>
        <a:srgbClr val="192B25"/>
      </a:dk1>
      <a:lt1>
        <a:srgbClr val="FFFFFF"/>
      </a:lt1>
      <a:dk2>
        <a:srgbClr val="244D3C"/>
      </a:dk2>
      <a:lt2>
        <a:srgbClr val="F4F2E9"/>
      </a:lt2>
      <a:accent1>
        <a:srgbClr val="244D3C"/>
      </a:accent1>
      <a:accent2>
        <a:srgbClr val="DBEB89"/>
      </a:accent2>
      <a:accent3>
        <a:srgbClr val="E1E8DB"/>
      </a:accent3>
      <a:accent4>
        <a:srgbClr val="58645D"/>
      </a:accent4>
      <a:accent5>
        <a:srgbClr val="192B25"/>
      </a:accent5>
      <a:accent6>
        <a:srgbClr val="F4F2E9"/>
      </a:accent6>
      <a:hlink>
        <a:srgbClr val="DBEB89"/>
      </a:hlink>
      <a:folHlink>
        <a:srgbClr val="DBEB89"/>
      </a:folHlink>
    </a:clrScheme>
    <a:fontScheme name="Office">
      <a:majorFont>
        <a:latin typeface="Calibri Light"/>
        <a:ea typeface="Calibri Light"/>
        <a:cs typeface="Calibri Light"/>
      </a:majorFont>
      <a:minorFont>
        <a:latin typeface="Calibri"/>
        <a:ea typeface="Calibri"/>
        <a:cs typeface="Calibri"/>
      </a:minorFont>
    </a:fontScheme>
    <a:fmtScheme name="Kyle Portfolio">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6512cdbf10b4161" /><Relationship Type="http://schemas.openxmlformats.org/officeDocument/2006/relationships/notesMaster" Target="/ppt/notesMasters/notesMaster1.xml" Id="R2f1b1682401a4003" /></Relationships>
</file>

<file path=ppt/notesSlides/_rels/notesSlide2.xml.rels>&#65279;<?xml version="1.0" encoding="utf-8"?><Relationships xmlns="http://schemas.openxmlformats.org/package/2006/relationships"><Relationship Type="http://schemas.openxmlformats.org/officeDocument/2006/relationships/slide" Target="/ppt/slides/slide2.xml" Id="R5b8fa20e73d94fb6" /><Relationship Type="http://schemas.openxmlformats.org/officeDocument/2006/relationships/notesMaster" Target="/ppt/notesMasters/notesMaster1.xml" Id="Refe3693d4137493b" /></Relationships>
</file>

<file path=ppt/notesSlides/_rels/notesSlide3.xml.rels>&#65279;<?xml version="1.0" encoding="utf-8"?><Relationships xmlns="http://schemas.openxmlformats.org/package/2006/relationships"><Relationship Type="http://schemas.openxmlformats.org/officeDocument/2006/relationships/slide" Target="/ppt/slides/slide3.xml" Id="Rb4aba5eac4c34215" /><Relationship Type="http://schemas.openxmlformats.org/officeDocument/2006/relationships/notesMaster" Target="/ppt/notesMasters/notesMaster1.xml" Id="R6813ba99b3934ea9" /></Relationships>
</file>

<file path=ppt/notesSlides/_rels/notesSlide4.xml.rels>&#65279;<?xml version="1.0" encoding="utf-8"?><Relationships xmlns="http://schemas.openxmlformats.org/package/2006/relationships"><Relationship Type="http://schemas.openxmlformats.org/officeDocument/2006/relationships/slide" Target="/ppt/slides/slide4.xml" Id="Rd993d1cfeb6c4823" /><Relationship Type="http://schemas.openxmlformats.org/officeDocument/2006/relationships/notesMaster" Target="/ppt/notesMasters/notesMaster1.xml" Id="Rb0848e4021874d03" /></Relationships>
</file>

<file path=ppt/notesSlides/_rels/notesSlide5.xml.rels>&#65279;<?xml version="1.0" encoding="utf-8"?><Relationships xmlns="http://schemas.openxmlformats.org/package/2006/relationships"><Relationship Type="http://schemas.openxmlformats.org/officeDocument/2006/relationships/slide" Target="/ppt/slides/slide5.xml" Id="R8ed489a6ca7d4258" /><Relationship Type="http://schemas.openxmlformats.org/officeDocument/2006/relationships/notesMaster" Target="/ppt/notesMasters/notesMaster1.xml" Id="Rae0e095112e64c06" /></Relationships>
</file>

<file path=ppt/notesSlides/_rels/notesSlide6.xml.rels>&#65279;<?xml version="1.0" encoding="utf-8"?><Relationships xmlns="http://schemas.openxmlformats.org/package/2006/relationships"><Relationship Type="http://schemas.openxmlformats.org/officeDocument/2006/relationships/slide" Target="/ppt/slides/slide6.xml" Id="R398d172100514e63" /><Relationship Type="http://schemas.openxmlformats.org/officeDocument/2006/relationships/notesMaster" Target="/ppt/notesMasters/notesMaster1.xml" Id="Rb8f4c6515efe4d42" /></Relationships>
</file>

<file path=ppt/notesSlides/_rels/notesSlide7.xml.rels>&#65279;<?xml version="1.0" encoding="utf-8"?><Relationships xmlns="http://schemas.openxmlformats.org/package/2006/relationships"><Relationship Type="http://schemas.openxmlformats.org/officeDocument/2006/relationships/slide" Target="/ppt/slides/slide7.xml" Id="R9371b4958d2840f0" /><Relationship Type="http://schemas.openxmlformats.org/officeDocument/2006/relationships/notesMaster" Target="/ppt/notesMasters/notesMaster1.xml" Id="R1196009dfd5c4e63" /></Relationships>
</file>

<file path=ppt/notesSlides/_rels/notesSlide8.xml.rels>&#65279;<?xml version="1.0" encoding="utf-8"?><Relationships xmlns="http://schemas.openxmlformats.org/package/2006/relationships"><Relationship Type="http://schemas.openxmlformats.org/officeDocument/2006/relationships/slide" Target="/ppt/slides/slide8.xml" Id="Rb9bc1a09650148d3" /><Relationship Type="http://schemas.openxmlformats.org/officeDocument/2006/relationships/notesMaster" Target="/ppt/notesMasters/notesMaster1.xml" Id="R06b938ed06ea4dfa" /></Relationships>
</file>

<file path=ppt/notesSlides/_rels/notesSlide9.xml.rels>&#65279;<?xml version="1.0" encoding="utf-8"?><Relationships xmlns="http://schemas.openxmlformats.org/package/2006/relationships"><Relationship Type="http://schemas.openxmlformats.org/officeDocument/2006/relationships/slide" Target="/ppt/slides/slide9.xml" Id="R7139d51354bb49db" /><Relationship Type="http://schemas.openxmlformats.org/officeDocument/2006/relationships/notesMaster" Target="/ppt/notesMasters/notesMaster1.xml" Id="R2eb52abf336040f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349afcdf9f14e8e" /><Relationship Type="http://schemas.openxmlformats.org/officeDocument/2006/relationships/notesMaster" Target="/ppt/notesMasters/notesMaster1.xml" Id="Rdc95fdacf118473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Selected learning-design and facilitation work by Jonathan Kyle Hobson. Sources: published Coursera Guided Project and original course artifacts, 2025 KeepMake workshop records and original collaborative-sketching photo, and a 2024 ASU learner-support proposal. The cover shows team-generated work on a Board of Innovation worksheet. My contribution was the activity sequence, documentation and synthesis support; the team generated the ideas.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created and taught ChatGPT 4o for Beginners: Create Social Media Content. The original Task 3 slide aligns the activity with drafting, refining, and evaluating goal alignment. The broader course uses learner practice and a weekly content-calendar deliverable. This describes instructional design, not measured learning gains.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2024 course recording crops preserve historical UI and wording. Brew Bliss is fictional practice material. The next output is more detailed and longer; additional claims still require review. The linked edited teaching excerpt is a separate Task 2 segment, not footage of a live workshop. Production correspondence documents narration enhancement with Adobe tools and ElevenLabs. The website includes a written summary and the full course-video link.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Paraphrased from the original Course Shell Feedback, October 1, 2024, and my October 4 review reply. The reviewer also identified incorrect task references, including an optional cumulative task. My response notes document corrected references, less obvious distractors, application-based wording, and neutral retry feedback. The separate QA approval fields do not establish individual final signoff. These are formative revisions, not a learner outcome study.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photograph recovered from page 21 of my earlier portfolio; its content matches the May 2025 workshop record and correspondence. The camera date was not independently verified. I sent the in-person agenda on May 30. Broader preparation and all workshop ideas were collaborative. The worksheet template is by Board of Innovation; I do not claim authorship of that blank 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Selected stages from my original May 2025 agenda, reformatted. The agenda allowed drawing, writing, Figma, and storyboarding for the same ideal end-state task. It proposed timed sharing, affinity mapping, and Now/Next/Later prioritization. The record does not establish that every stage ran exactly to schedule. The photographed HMW worksheet contains collaborative exploratory framing, not verified user findings.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photograph recovered from page 22 of my earlier portfolio. The source workshop record preserves raw problems and How Might We variants separately from later synthesis. It explicitly distinguishes workshop-derived iteration from past research. Photo includes no participant faces or personal worksheets. Product-stage labels and handwritten ideas are original collaborative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2024 ASU for Life collaborative prompt-architecture document identifies my proposal. The original Figma flowchart and simplified portfolio reconstruction show human review of learner context and generated tasks. This selected reconstruction is not a deployed product screenshot. A next evaluation would ask mentors to judge realistic learner scenarios before a pilot.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Personal framing based on my documentary storytelling, technical communication, learning-design and UX background. Tabletop facilitation is an adjacent personal practice; this deck does not represent it as corporate training delivery. Education includes MS User Experience, ASU 2024. See the linked resume for the full role history.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Explore the live instructional design and facilitation portfolio for three case studies, the edited teaching excerpt, the full public course video, original workshop photos, and resume downloads. Contact via email or the website form.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1aff4945d484bb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7e22faebe31431c" /><Relationship Type="http://schemas.openxmlformats.org/officeDocument/2006/relationships/slideLayout" Target="/ppt/slideLayouts/slideLayout1.xml" Id="Re542311b4ad24e5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542311b4ad24e5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Kyle Portfolio">
      <a:dk1>
        <a:srgbClr val="192B25"/>
      </a:dk1>
      <a:lt1>
        <a:srgbClr val="FFFFFF"/>
      </a:lt1>
      <a:dk2>
        <a:srgbClr val="244D3C"/>
      </a:dk2>
      <a:lt2>
        <a:srgbClr val="F4F2E9"/>
      </a:lt2>
      <a:accent1>
        <a:srgbClr val="244D3C"/>
      </a:accent1>
      <a:accent2>
        <a:srgbClr val="DBEB89"/>
      </a:accent2>
      <a:accent3>
        <a:srgbClr val="E1E8DB"/>
      </a:accent3>
      <a:accent4>
        <a:srgbClr val="58645D"/>
      </a:accent4>
      <a:accent5>
        <a:srgbClr val="192B25"/>
      </a:accent5>
      <a:accent6>
        <a:srgbClr val="F4F2E9"/>
      </a:accent6>
      <a:hlink>
        <a:srgbClr val="DBEB89"/>
      </a:hlink>
      <a:folHlink>
        <a:srgbClr val="DBEB89"/>
      </a:folHlink>
    </a:clrScheme>
    <a:fontScheme name="Office">
      <a:majorFont>
        <a:latin typeface="Calibri Light"/>
        <a:ea typeface="Calibri Light"/>
        <a:cs typeface="Calibri Light"/>
      </a:majorFont>
      <a:minorFont>
        <a:latin typeface="Calibri"/>
        <a:ea typeface="Calibri"/>
        <a:cs typeface="Calibri"/>
      </a:minorFont>
    </a:fontScheme>
    <a:fmtScheme name="Kyle Portfolio">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22329f0a3ec4e9f" /><Relationship Type="http://schemas.openxmlformats.org/officeDocument/2006/relationships/image" Target="/ppt/media/image.jpeg" Id="R75bda9c063e14748" /><Relationship Type="http://schemas.openxmlformats.org/officeDocument/2006/relationships/notesSlide" Target="/ppt/notesSlides/notesSlide1.xml" Id="R4b5ac819bd8a400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22bc22730694cae" /><Relationship Type="http://schemas.openxmlformats.org/officeDocument/2006/relationships/image" Target="/ppt/media/image.png" Id="R95c29e40c4954c1c" /><Relationship Type="http://schemas.openxmlformats.org/officeDocument/2006/relationships/notesSlide" Target="/ppt/notesSlides/notesSlide2.xml" Id="R14b3eb27131e41e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a1a968445c44a3c" /><Relationship Type="http://schemas.openxmlformats.org/officeDocument/2006/relationships/image" Target="/ppt/media/image2.png" Id="Rf6713039b67f4a88" /><Relationship Type="http://schemas.openxmlformats.org/officeDocument/2006/relationships/image" Target="/ppt/media/image3.png" Id="R854d35097ac9449b" /><Relationship Type="http://schemas.openxmlformats.org/officeDocument/2006/relationships/hyperlink" Target="https://www.youtube.com/watch?v=xdubrjgDS-8" TargetMode="External" Id="Rf1b19b57266b4c69" /><Relationship Type="http://schemas.openxmlformats.org/officeDocument/2006/relationships/notesSlide" Target="/ppt/notesSlides/notesSlide3.xml" Id="Rb67beeda4a37437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68874b3baf74469" /><Relationship Type="http://schemas.openxmlformats.org/officeDocument/2006/relationships/notesSlide" Target="/ppt/notesSlides/notesSlide4.xml" Id="Rd42cba78667e4a6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3f1c9c65f2c441a" /><Relationship Type="http://schemas.openxmlformats.org/officeDocument/2006/relationships/image" Target="/ppt/media/image2.jpeg" Id="R1709b40857384fae" /><Relationship Type="http://schemas.openxmlformats.org/officeDocument/2006/relationships/notesSlide" Target="/ppt/notesSlides/notesSlide5.xml" Id="R8e263b8e6e2d498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77698bbbede48ed" /><Relationship Type="http://schemas.openxmlformats.org/officeDocument/2006/relationships/image" Target="/ppt/media/image3.jpeg" Id="R08b9f6f09af34ac5" /><Relationship Type="http://schemas.openxmlformats.org/officeDocument/2006/relationships/notesSlide" Target="/ppt/notesSlides/notesSlide6.xml" Id="R233cd8ebdb8a4cc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fed53a8b2be40c0" /><Relationship Type="http://schemas.openxmlformats.org/officeDocument/2006/relationships/image" Target="/ppt/media/image4.jpeg" Id="Re59a18a96d404e8d" /><Relationship Type="http://schemas.openxmlformats.org/officeDocument/2006/relationships/notesSlide" Target="/ppt/notesSlides/notesSlide7.xml" Id="R5f1c5d21e97e498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880222415bb45c3" /><Relationship Type="http://schemas.openxmlformats.org/officeDocument/2006/relationships/image" Target="/ppt/media/image4.png" Id="Rf7e0cf28dcc447e1" /><Relationship Type="http://schemas.openxmlformats.org/officeDocument/2006/relationships/notesSlide" Target="/ppt/notesSlides/notesSlide8.xml" Id="R180b28fb0453421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40ad98a13a54c95" /><Relationship Type="http://schemas.openxmlformats.org/officeDocument/2006/relationships/image" Target="/ppt/media/image5.jpeg" Id="Re44c2a11a062419a" /><Relationship Type="http://schemas.openxmlformats.org/officeDocument/2006/relationships/notesSlide" Target="/ppt/notesSlides/notesSlide9.xml" Id="R20bd94cf524d43f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1d7e985be62424d" /><Relationship Type="http://schemas.openxmlformats.org/officeDocument/2006/relationships/hyperlink" Target="mailto:JonathanKyleHobson@gmail.com" TargetMode="External" Id="Rfba4238d50e641cc" /><Relationship Type="http://schemas.openxmlformats.org/officeDocument/2006/relationships/hyperlink" Target="https://jonathankhobson.github.io/portfolio/learning/" TargetMode="External" Id="R97b0cdda115b4559" /><Relationship Type="http://schemas.openxmlformats.org/officeDocument/2006/relationships/notesSlide" Target="/ppt/notesSlides/notesSlide10.xml" Id="R129067111f8a4e68" /></Relationships>
</file>

<file path=ppt/slides/slide1.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ection-label">
            <a:extLst xmlns:a="http://schemas.openxmlformats.org/drawingml/2006/main">
              <a:ext uri="{FF2B5EF4-FFF2-40B4-BE49-F238E27FC236}">
                <a16:creationId xmlns:a16="http://schemas.microsoft.com/office/drawing/2014/main" id="{2808601C-2704-46E5-8BC6-A91A3E63C85F}"/>
              </a:ext>
            </a:extLst>
          </p:cNvPr>
          <p:cNvSpPr>
            <a:spLocks xmlns:a="http://schemas.openxmlformats.org/drawingml/2006/main" noGrp="1"/>
          </p:cNvSpPr>
          <p:nvPr/>
        </p:nvSpPr>
        <p:spPr>
          <a:xfrm xmlns:a="http://schemas.openxmlformats.org/drawingml/2006/main">
            <a:off x="609600" y="514350"/>
            <a:ext cx="1076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KYLE HOBSON   /   LEARNING &amp; FACILITATION</a:t>
            </a:r>
          </a:p>
        </p:txBody>
      </p:sp>
      <p:sp>
        <p:nvSpPr>
          <p:cNvPr id="2" name="headline">
            <a:extLst xmlns:a="http://schemas.openxmlformats.org/drawingml/2006/main">
              <a:ext uri="{FF2B5EF4-FFF2-40B4-BE49-F238E27FC236}">
                <a16:creationId xmlns:a16="http://schemas.microsoft.com/office/drawing/2014/main" id="{F4E1CA2B-1326-43F7-88F0-1F0C5A99FA2E}"/>
              </a:ext>
            </a:extLst>
          </p:cNvPr>
          <p:cNvSpPr>
            <a:spLocks xmlns:a="http://schemas.openxmlformats.org/drawingml/2006/main" noGrp="1"/>
          </p:cNvSpPr>
          <p:nvPr/>
        </p:nvSpPr>
        <p:spPr>
          <a:xfrm xmlns:a="http://schemas.openxmlformats.org/drawingml/2006/main">
            <a:off x="609600" y="1552575"/>
            <a:ext cx="5686425" cy="2200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4200" b="1">
                <a:solidFill>
                  <a:srgbClr val="192B25"/>
                </a:solidFill>
                <a:latin typeface="Helvetica Neue"/>
                <a:ea typeface="Helvetica Neue"/>
                <a:cs typeface="Helvetica Neue"/>
              </a:defRPr>
            </a:pPr>
            <a:r>
              <a:rPr sz="4200" b="1">
                <a:solidFill>
                  <a:srgbClr val="192B25"/>
                </a:solidFill>
                <a:latin typeface="Helvetica Neue"/>
                <a:ea typeface="Helvetica Neue"/>
                <a:cs typeface="Helvetica Neue"/>
              </a:rPr>
              <a:t>Make the next step</a:t>
            </a:r>
          </a:p>
          <a:p xmlns:a="http://schemas.openxmlformats.org/drawingml/2006/main">
            <a:pPr>
              <a:lnSpc>
                <a:spcPct val="110000"/>
              </a:lnSpc>
              <a:buNone/>
              <a:defRPr sz="4200" b="1">
                <a:solidFill>
                  <a:srgbClr val="192B25"/>
                </a:solidFill>
                <a:latin typeface="Helvetica Neue"/>
                <a:ea typeface="Helvetica Neue"/>
                <a:cs typeface="Helvetica Neue"/>
              </a:defRPr>
            </a:pPr>
            <a:r>
              <a:rPr sz="4200" b="1">
                <a:solidFill>
                  <a:srgbClr val="192B25"/>
                </a:solidFill>
                <a:latin typeface="Helvetica Neue"/>
                <a:ea typeface="Helvetica Neue"/>
                <a:cs typeface="Helvetica Neue"/>
              </a:rPr>
              <a:t>something people</a:t>
            </a:r>
          </a:p>
          <a:p xmlns:a="http://schemas.openxmlformats.org/drawingml/2006/main">
            <a:pPr>
              <a:lnSpc>
                <a:spcPct val="110000"/>
              </a:lnSpc>
              <a:buNone/>
              <a:defRPr sz="4200" b="1">
                <a:solidFill>
                  <a:srgbClr val="192B25"/>
                </a:solidFill>
                <a:latin typeface="Helvetica Neue"/>
                <a:ea typeface="Helvetica Neue"/>
                <a:cs typeface="Helvetica Neue"/>
              </a:defRPr>
            </a:pPr>
            <a:r>
              <a:rPr sz="4200" b="1">
                <a:solidFill>
                  <a:srgbClr val="192B25"/>
                </a:solidFill>
                <a:latin typeface="Helvetica Neue"/>
                <a:ea typeface="Helvetica Neue"/>
                <a:cs typeface="Helvetica Neue"/>
              </a:rPr>
              <a:t>can do</a:t>
            </a:r>
          </a:p>
        </p:txBody>
      </p:sp>
      <p:sp>
        <p:nvSpPr>
          <p:cNvPr id="3" name="intro">
            <a:extLst xmlns:a="http://schemas.openxmlformats.org/drawingml/2006/main">
              <a:ext uri="{FF2B5EF4-FFF2-40B4-BE49-F238E27FC236}">
                <a16:creationId xmlns:a16="http://schemas.microsoft.com/office/drawing/2014/main" id="{A3F8FD35-046E-4F3E-8E38-56F3B1FA8A1A}"/>
              </a:ext>
            </a:extLst>
          </p:cNvPr>
          <p:cNvSpPr>
            <a:spLocks xmlns:a="http://schemas.openxmlformats.org/drawingml/2006/main" noGrp="1"/>
          </p:cNvSpPr>
          <p:nvPr/>
        </p:nvSpPr>
        <p:spPr>
          <a:xfrm xmlns:a="http://schemas.openxmlformats.org/drawingml/2006/main">
            <a:off x="647700" y="4305300"/>
            <a:ext cx="5572125"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Instructional design, hands-on AI teaching,</a:t>
            </a:r>
          </a:p>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and workshops that leave a team</a:t>
            </a:r>
          </a:p>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something to build on.</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5bda9c063e14748"/>
          <a:stretch xmlns:a="http://schemas.openxmlformats.org/drawingml/2006/main"/>
        </p:blipFill>
        <p:spPr>
          <a:xfrm xmlns:a="http://schemas.openxmlformats.org/drawingml/2006/main">
            <a:off x="6667500" y="1657350"/>
            <a:ext cx="4914900" cy="3686175"/>
          </a:xfrm>
          <a:prstGeom xmlns:a="http://schemas.openxmlformats.org/drawingml/2006/main" prst="rect">
            <a:avLst/>
          </a:prstGeom>
        </p:spPr>
      </p:pic>
      <p:sp>
        <p:nvSpPr>
          <p:cNvPr id="5" name="cover-source">
            <a:extLst xmlns:a="http://schemas.openxmlformats.org/drawingml/2006/main">
              <a:ext uri="{FF2B5EF4-FFF2-40B4-BE49-F238E27FC236}">
                <a16:creationId xmlns:a16="http://schemas.microsoft.com/office/drawing/2014/main" id="{18FEC97A-CE0C-402C-88B7-B44E39ED7AE2}"/>
              </a:ext>
            </a:extLst>
          </p:cNvPr>
          <p:cNvSpPr>
            <a:spLocks xmlns:a="http://schemas.openxmlformats.org/drawingml/2006/main" noGrp="1"/>
          </p:cNvSpPr>
          <p:nvPr/>
        </p:nvSpPr>
        <p:spPr>
          <a:xfrm xmlns:a="http://schemas.openxmlformats.org/drawingml/2006/main">
            <a:off x="6667500" y="5581650"/>
            <a:ext cx="49149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425" b="0">
                <a:solidFill>
                  <a:srgbClr val="58645D"/>
                </a:solidFill>
                <a:latin typeface="Helvetica Neue"/>
                <a:ea typeface="Helvetica Neue"/>
                <a:cs typeface="Helvetica Neue"/>
              </a:defRPr>
            </a:pPr>
            <a:r>
              <a:rPr sz="1425" b="0">
                <a:solidFill>
                  <a:srgbClr val="58645D"/>
                </a:solidFill>
                <a:latin typeface="Helvetica Neue"/>
                <a:ea typeface="Helvetica Neue"/>
                <a:cs typeface="Helvetica Neue"/>
              </a:rPr>
              <a:t>Team workshop artifact · KeepMake, 2025</a:t>
            </a:r>
          </a:p>
          <a:p xmlns:a="http://schemas.openxmlformats.org/drawingml/2006/main">
            <a:pPr>
              <a:lnSpc>
                <a:spcPct val="110000"/>
              </a:lnSpc>
              <a:buNone/>
              <a:defRPr sz="1425" b="0">
                <a:solidFill>
                  <a:srgbClr val="58645D"/>
                </a:solidFill>
                <a:latin typeface="Helvetica Neue"/>
                <a:ea typeface="Helvetica Neue"/>
                <a:cs typeface="Helvetica Neue"/>
              </a:defRPr>
            </a:pPr>
            <a:r>
              <a:rPr sz="1425" b="0">
                <a:solidFill>
                  <a:srgbClr val="58645D"/>
                </a:solidFill>
                <a:latin typeface="Helvetica Neue"/>
                <a:ea typeface="Helvetica Neue"/>
                <a:cs typeface="Helvetica Neue"/>
              </a:rPr>
              <a:t>Worksheet: Board of Innovation</a:t>
            </a:r>
          </a:p>
        </p:txBody>
      </p:sp>
      <p:sp>
        <p:nvSpPr>
          <p:cNvPr id="6" name="proof">
            <a:extLst xmlns:a="http://schemas.openxmlformats.org/drawingml/2006/main">
              <a:ext uri="{FF2B5EF4-FFF2-40B4-BE49-F238E27FC236}">
                <a16:creationId xmlns:a16="http://schemas.microsoft.com/office/drawing/2014/main" id="{3BBA0295-FB8B-42BF-A00F-BDA108A00521}"/>
              </a:ext>
            </a:extLst>
          </p:cNvPr>
          <p:cNvSpPr>
            <a:spLocks xmlns:a="http://schemas.openxmlformats.org/drawingml/2006/main" noGrp="1"/>
          </p:cNvSpPr>
          <p:nvPr/>
        </p:nvSpPr>
        <p:spPr>
          <a:xfrm xmlns:a="http://schemas.openxmlformats.org/drawingml/2006/main">
            <a:off x="647700" y="5972175"/>
            <a:ext cx="5572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425" b="0">
                <a:solidFill>
                  <a:srgbClr val="244D3C"/>
                </a:solidFill>
                <a:latin typeface="Helvetica Neue"/>
                <a:ea typeface="Helvetica Neue"/>
                <a:cs typeface="Helvetica Neue"/>
              </a:defRPr>
            </a:pPr>
            <a:r>
              <a:rPr sz="1425" b="0">
                <a:solidFill>
                  <a:srgbClr val="244D3C"/>
                </a:solidFill>
                <a:latin typeface="Helvetica Neue"/>
                <a:ea typeface="Helvetica Neue"/>
                <a:cs typeface="Helvetica Neue"/>
              </a:rPr>
              <a:t>Coursera instructor</a:t>
            </a:r>
          </a:p>
          <a:p xmlns:a="http://schemas.openxmlformats.org/drawingml/2006/main">
            <a:pPr>
              <a:lnSpc>
                <a:spcPct val="110000"/>
              </a:lnSpc>
              <a:buNone/>
              <a:defRPr sz="1425" b="0">
                <a:solidFill>
                  <a:srgbClr val="244D3C"/>
                </a:solidFill>
                <a:latin typeface="Helvetica Neue"/>
                <a:ea typeface="Helvetica Neue"/>
                <a:cs typeface="Helvetica Neue"/>
              </a:defRPr>
            </a:pPr>
            <a:r>
              <a:rPr sz="1425" b="0">
                <a:solidFill>
                  <a:srgbClr val="244D3C"/>
                </a:solidFill>
                <a:latin typeface="Helvetica Neue"/>
                <a:ea typeface="Helvetica Neue"/>
                <a:cs typeface="Helvetica Neue"/>
              </a:rPr>
              <a:t>ASU learning design · KeepMake workshops</a:t>
            </a:r>
          </a:p>
        </p:txBody>
      </p:sp>
      <p:sp>
        <p:nvSpPr>
          <p:cNvPr id="7" name="slide-number">
            <a:extLst xmlns:a="http://schemas.openxmlformats.org/drawingml/2006/main">
              <a:ext uri="{FF2B5EF4-FFF2-40B4-BE49-F238E27FC236}">
                <a16:creationId xmlns:a16="http://schemas.microsoft.com/office/drawing/2014/main" id="{008298BC-2B8D-45BF-81E6-3DAB1CA26BF4}"/>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01</a:t>
            </a:r>
          </a:p>
        </p:txBody>
      </p:sp>
    </p:spTree>
    <p:extLst>
      <p:ext uri="{BB962C8B-B14F-4D97-AF65-F5344CB8AC3E}">
        <p14:creationId xmlns:p14="http://schemas.microsoft.com/office/powerpoint/2010/main" val="1569874333"/>
      </p:ext>
    </p:extLst>
  </p:cSld>
</p:sld>
</file>

<file path=ppt/slides/slide2.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ection-label">
            <a:extLst xmlns:a="http://schemas.openxmlformats.org/drawingml/2006/main">
              <a:ext uri="{FF2B5EF4-FFF2-40B4-BE49-F238E27FC236}">
                <a16:creationId xmlns:a16="http://schemas.microsoft.com/office/drawing/2014/main" id="{D6630432-522E-4378-A707-E826101E054E}"/>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COURSERA   /   GUIDED PROJECT, 2024</a:t>
            </a:r>
          </a:p>
        </p:txBody>
      </p:sp>
      <p:sp>
        <p:nvSpPr>
          <p:cNvPr id="2" name="headline">
            <a:extLst xmlns:a="http://schemas.openxmlformats.org/drawingml/2006/main">
              <a:ext uri="{FF2B5EF4-FFF2-40B4-BE49-F238E27FC236}">
                <a16:creationId xmlns:a16="http://schemas.microsoft.com/office/drawing/2014/main" id="{342DEF81-30BF-4CC1-84E1-D40969FF2FEE}"/>
              </a:ext>
            </a:extLst>
          </p:cNvPr>
          <p:cNvSpPr>
            <a:spLocks xmlns:a="http://schemas.openxmlformats.org/drawingml/2006/main" noGrp="1"/>
          </p:cNvSpPr>
          <p:nvPr/>
        </p:nvSpPr>
        <p:spPr>
          <a:xfrm xmlns:a="http://schemas.openxmlformats.org/drawingml/2006/main">
            <a:off x="609600" y="1209675"/>
            <a:ext cx="550545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Begin with a task</a:t>
            </a:r>
          </a:p>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the learner can recognize</a:t>
            </a:r>
          </a:p>
        </p:txBody>
      </p:sp>
      <p:sp>
        <p:nvSpPr>
          <p:cNvPr id="3" name="task">
            <a:extLst xmlns:a="http://schemas.openxmlformats.org/drawingml/2006/main">
              <a:ext uri="{FF2B5EF4-FFF2-40B4-BE49-F238E27FC236}">
                <a16:creationId xmlns:a16="http://schemas.microsoft.com/office/drawing/2014/main" id="{6AF37373-EEC9-4590-9CF6-D81E85F48581}"/>
              </a:ext>
            </a:extLst>
          </p:cNvPr>
          <p:cNvSpPr>
            <a:spLocks xmlns:a="http://schemas.openxmlformats.org/drawingml/2006/main" noGrp="1"/>
          </p:cNvSpPr>
          <p:nvPr/>
        </p:nvSpPr>
        <p:spPr>
          <a:xfrm xmlns:a="http://schemas.openxmlformats.org/drawingml/2006/main">
            <a:off x="609600" y="3171825"/>
            <a:ext cx="5334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A fictional café gives a beginner an audience, a message, and a reason to revise an AI-generated post.</a:t>
            </a:r>
          </a:p>
        </p:txBody>
      </p:sp>
      <p:sp>
        <p:nvSpPr>
          <p:cNvPr id="4" name="role">
            <a:extLst xmlns:a="http://schemas.openxmlformats.org/drawingml/2006/main">
              <a:ext uri="{FF2B5EF4-FFF2-40B4-BE49-F238E27FC236}">
                <a16:creationId xmlns:a16="http://schemas.microsoft.com/office/drawing/2014/main" id="{955C3C6B-ECD5-47E0-B561-EC8BC2991EE8}"/>
              </a:ext>
            </a:extLst>
          </p:cNvPr>
          <p:cNvSpPr>
            <a:spLocks xmlns:a="http://schemas.openxmlformats.org/drawingml/2006/main" noGrp="1"/>
          </p:cNvSpPr>
          <p:nvPr/>
        </p:nvSpPr>
        <p:spPr>
          <a:xfrm xmlns:a="http://schemas.openxmlformats.org/drawingml/2006/main">
            <a:off x="609600" y="4953000"/>
            <a:ext cx="53340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58645D"/>
                </a:solidFill>
                <a:latin typeface="Helvetica Neue"/>
                <a:ea typeface="Helvetica Neue"/>
                <a:cs typeface="Helvetica Neue"/>
              </a:defRPr>
            </a:pPr>
            <a:r>
              <a:rPr sz="1800" b="0">
                <a:solidFill>
                  <a:srgbClr val="58645D"/>
                </a:solidFill>
                <a:latin typeface="Helvetica Neue"/>
                <a:ea typeface="Helvetica Neue"/>
                <a:cs typeface="Helvetica Neue"/>
              </a:rPr>
              <a:t>My work: objectives, practice tasks, lesson materials, demonstrations, and production revisions.</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95c29e40c4954c1c"/>
          <a:stretch xmlns:a="http://schemas.openxmlformats.org/drawingml/2006/main"/>
        </p:blipFill>
        <p:spPr>
          <a:xfrm xmlns:a="http://schemas.openxmlformats.org/drawingml/2006/main">
            <a:off x="6353175" y="1946564"/>
            <a:ext cx="5229225" cy="2945823"/>
          </a:xfrm>
          <a:prstGeom xmlns:a="http://schemas.openxmlformats.org/drawingml/2006/main" prst="rect">
            <a:avLst/>
          </a:prstGeom>
        </p:spPr>
      </p:pic>
      <p:sp>
        <p:nvSpPr>
          <p:cNvPr id="6" name="caption">
            <a:extLst xmlns:a="http://schemas.openxmlformats.org/drawingml/2006/main">
              <a:ext uri="{FF2B5EF4-FFF2-40B4-BE49-F238E27FC236}">
                <a16:creationId xmlns:a16="http://schemas.microsoft.com/office/drawing/2014/main" id="{65F5F8CD-556F-49C5-A626-06A2D8AC6930}"/>
              </a:ext>
            </a:extLst>
          </p:cNvPr>
          <p:cNvSpPr>
            <a:spLocks xmlns:a="http://schemas.openxmlformats.org/drawingml/2006/main" noGrp="1"/>
          </p:cNvSpPr>
          <p:nvPr/>
        </p:nvSpPr>
        <p:spPr>
          <a:xfrm xmlns:a="http://schemas.openxmlformats.org/drawingml/2006/main">
            <a:off x="6534150" y="5362575"/>
            <a:ext cx="48196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Original lesson slide · fictional Brew Bliss scenario</a:t>
            </a:r>
          </a:p>
        </p:txBody>
      </p:sp>
      <p:sp>
        <p:nvSpPr>
          <p:cNvPr id="7" name="slide-number">
            <a:extLst xmlns:a="http://schemas.openxmlformats.org/drawingml/2006/main">
              <a:ext uri="{FF2B5EF4-FFF2-40B4-BE49-F238E27FC236}">
                <a16:creationId xmlns:a16="http://schemas.microsoft.com/office/drawing/2014/main" id="{03CF98DD-22EE-4FC5-BB41-91BF1358BA23}"/>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02</a:t>
            </a:r>
          </a:p>
        </p:txBody>
      </p:sp>
    </p:spTree>
    <p:extLst>
      <p:ext uri="{BB962C8B-B14F-4D97-AF65-F5344CB8AC3E}">
        <p14:creationId xmlns:p14="http://schemas.microsoft.com/office/powerpoint/2010/main" val="780435344"/>
      </p:ext>
    </p:extLst>
  </p:cSld>
</p:sld>
</file>

<file path=ppt/slides/slide3.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0" name="section-label">
            <a:extLst xmlns:a="http://schemas.openxmlformats.org/drawingml/2006/main">
              <a:ext uri="{FF2B5EF4-FFF2-40B4-BE49-F238E27FC236}">
                <a16:creationId xmlns:a16="http://schemas.microsoft.com/office/drawing/2014/main" id="{93DF3BFE-8D27-4C0D-8F3D-240D1B14F589}"/>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THE TEACHING   /   ORIGINAL RECORDING EXCERPTS</a:t>
            </a:r>
          </a:p>
        </p:txBody>
      </p:sp>
      <p:sp>
        <p:nvSpPr>
          <p:cNvPr id="2" name="headline">
            <a:extLst xmlns:a="http://schemas.openxmlformats.org/drawingml/2006/main">
              <a:ext uri="{FF2B5EF4-FFF2-40B4-BE49-F238E27FC236}">
                <a16:creationId xmlns:a16="http://schemas.microsoft.com/office/drawing/2014/main" id="{1EC1E6D3-D3BA-447F-A527-9D1EF0FDCBA5}"/>
              </a:ext>
            </a:extLst>
          </p:cNvPr>
          <p:cNvSpPr>
            <a:spLocks xmlns:a="http://schemas.openxmlformats.org/drawingml/2006/main" noGrp="1"/>
          </p:cNvSpPr>
          <p:nvPr/>
        </p:nvSpPr>
        <p:spPr>
          <a:xfrm xmlns:a="http://schemas.openxmlformats.org/drawingml/2006/main">
            <a:off x="609600" y="1038225"/>
            <a:ext cx="10763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00" b="1">
                <a:solidFill>
                  <a:srgbClr val="192B25"/>
                </a:solidFill>
                <a:latin typeface="Helvetica Neue"/>
                <a:ea typeface="Helvetica Neue"/>
                <a:cs typeface="Helvetica Neue"/>
              </a:defRPr>
            </a:pPr>
            <a:r>
              <a:rPr sz="3600" b="1">
                <a:solidFill>
                  <a:srgbClr val="192B25"/>
                </a:solidFill>
                <a:latin typeface="Helvetica Neue"/>
                <a:ea typeface="Helvetica Neue"/>
                <a:cs typeface="Helvetica Neue"/>
              </a:rPr>
              <a:t>Make a revision visible enough to judge</a:t>
            </a:r>
          </a:p>
        </p:txBody>
      </p:sp>
      <p:sp>
        <p:nvSpPr>
          <p:cNvPr id="3" name="before">
            <a:extLst xmlns:a="http://schemas.openxmlformats.org/drawingml/2006/main">
              <a:ext uri="{FF2B5EF4-FFF2-40B4-BE49-F238E27FC236}">
                <a16:creationId xmlns:a16="http://schemas.microsoft.com/office/drawing/2014/main" id="{CDE70972-7921-4CBD-8015-5607377D5618}"/>
              </a:ext>
            </a:extLst>
          </p:cNvPr>
          <p:cNvSpPr>
            <a:spLocks xmlns:a="http://schemas.openxmlformats.org/drawingml/2006/main" noGrp="1"/>
          </p:cNvSpPr>
          <p:nvPr/>
        </p:nvSpPr>
        <p:spPr>
          <a:xfrm xmlns:a="http://schemas.openxmlformats.org/drawingml/2006/main">
            <a:off x="609600" y="226695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1">
                <a:solidFill>
                  <a:srgbClr val="244D3C"/>
                </a:solidFill>
                <a:latin typeface="Helvetica Neue"/>
                <a:ea typeface="Helvetica Neue"/>
                <a:cs typeface="Helvetica Neue"/>
              </a:defRPr>
            </a:pPr>
            <a:r>
              <a:rPr sz="1800" b="1">
                <a:solidFill>
                  <a:srgbClr val="244D3C"/>
                </a:solidFill>
                <a:latin typeface="Helvetica Neue"/>
                <a:ea typeface="Helvetica Neue"/>
                <a:cs typeface="Helvetica Neue"/>
              </a:rPr>
              <a:t>01  Initial request and draft</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f6713039b67f4a88"/>
          <a:stretch xmlns:a="http://schemas.openxmlformats.org/drawingml/2006/main"/>
        </p:blipFill>
        <p:spPr>
          <a:xfrm xmlns:a="http://schemas.openxmlformats.org/drawingml/2006/main">
            <a:off x="609600" y="3091247"/>
            <a:ext cx="4762500" cy="2218556"/>
          </a:xfrm>
          <a:prstGeom xmlns:a="http://schemas.openxmlformats.org/drawingml/2006/main" prst="rect">
            <a:avLst/>
          </a:prstGeom>
        </p:spPr>
      </p:pic>
      <p:sp>
        <p:nvSpPr>
          <p:cNvPr id="5" name="after">
            <a:extLst xmlns:a="http://schemas.openxmlformats.org/drawingml/2006/main">
              <a:ext uri="{FF2B5EF4-FFF2-40B4-BE49-F238E27FC236}">
                <a16:creationId xmlns:a16="http://schemas.microsoft.com/office/drawing/2014/main" id="{2FE1DF7A-EBFD-4B25-A044-06C0DC048E7A}"/>
              </a:ext>
            </a:extLst>
          </p:cNvPr>
          <p:cNvSpPr>
            <a:spLocks xmlns:a="http://schemas.openxmlformats.org/drawingml/2006/main" noGrp="1"/>
          </p:cNvSpPr>
          <p:nvPr/>
        </p:nvSpPr>
        <p:spPr>
          <a:xfrm xmlns:a="http://schemas.openxmlformats.org/drawingml/2006/main">
            <a:off x="6286500" y="2266950"/>
            <a:ext cx="5334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1">
                <a:solidFill>
                  <a:srgbClr val="244D3C"/>
                </a:solidFill>
                <a:latin typeface="Helvetica Neue"/>
                <a:ea typeface="Helvetica Neue"/>
                <a:cs typeface="Helvetica Neue"/>
              </a:defRPr>
            </a:pPr>
            <a:r>
              <a:rPr sz="1800" b="1">
                <a:solidFill>
                  <a:srgbClr val="244D3C"/>
                </a:solidFill>
                <a:latin typeface="Helvetica Neue"/>
                <a:ea typeface="Helvetica Neue"/>
                <a:cs typeface="Helvetica Neue"/>
              </a:rPr>
              <a:t>02  A specific instruction to refine it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54d35097ac9449b"/>
          <a:stretch xmlns:a="http://schemas.openxmlformats.org/drawingml/2006/main"/>
        </p:blipFill>
        <p:spPr>
          <a:xfrm xmlns:a="http://schemas.openxmlformats.org/drawingml/2006/main">
            <a:off x="6286500" y="3571204"/>
            <a:ext cx="5238750" cy="715717"/>
          </a:xfrm>
          <a:prstGeom xmlns:a="http://schemas.openxmlformats.org/drawingml/2006/main" prst="rect">
            <a:avLst/>
          </a:prstGeom>
        </p:spPr>
      </p:pic>
      <p:sp>
        <p:nvSpPr>
          <p:cNvPr id="7" name="clip-band">
            <a:extLst xmlns:a="http://schemas.openxmlformats.org/drawingml/2006/main">
              <a:ext uri="{FF2B5EF4-FFF2-40B4-BE49-F238E27FC236}">
                <a16:creationId xmlns:a16="http://schemas.microsoft.com/office/drawing/2014/main" id="{51AD504E-B1CF-4577-A548-AA687E7CBD5F}"/>
              </a:ext>
            </a:extLst>
          </p:cNvPr>
          <p:cNvSpPr>
            <a:spLocks xmlns:a="http://schemas.openxmlformats.org/drawingml/2006/main" noGrp="1"/>
          </p:cNvSpPr>
          <p:nvPr/>
        </p:nvSpPr>
        <p:spPr>
          <a:xfrm xmlns:a="http://schemas.openxmlformats.org/drawingml/2006/main">
            <a:off x="476250" y="5886450"/>
            <a:ext cx="6286500" cy="609600"/>
          </a:xfrm>
          <a:prstGeom xmlns:a="http://schemas.openxmlformats.org/drawingml/2006/main" prst="rect">
            <a:avLst/>
          </a:prstGeom>
          <a:solidFill xmlns:a="http://schemas.openxmlformats.org/drawingml/2006/main">
            <a:srgbClr val="244D3C"/>
          </a:solidFill>
          <a:ln xmlns:a="http://schemas.openxmlformats.org/drawingml/2006/main" w="0">
            <a:noFill/>
          </a:ln>
        </p:spPr>
      </p:sp>
      <p:sp>
        <p:nvSpPr>
          <p:cNvPr id="8" name="clip">
            <a:extLst xmlns:a="http://schemas.openxmlformats.org/drawingml/2006/main">
              <a:ext uri="{FF2B5EF4-FFF2-40B4-BE49-F238E27FC236}">
                <a16:creationId xmlns:a16="http://schemas.microsoft.com/office/drawing/2014/main" id="{F286A06D-003E-4780-9EE7-6432D27BB155}"/>
              </a:ext>
            </a:extLst>
          </p:cNvPr>
          <p:cNvSpPr>
            <a:spLocks xmlns:a="http://schemas.openxmlformats.org/drawingml/2006/main" noGrp="1"/>
          </p:cNvSpPr>
          <p:nvPr/>
        </p:nvSpPr>
        <p:spPr>
          <a:xfrm xmlns:a="http://schemas.openxmlformats.org/drawingml/2006/main">
            <a:off x="609600" y="6048375"/>
            <a:ext cx="6667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u="sng">
                <a:solidFill>
                  <a:srgbClr val="244D3C"/>
                </a:solidFill>
                <a:latin typeface="Helvetica Neue"/>
                <a:ea typeface="Helvetica Neue"/>
                <a:cs typeface="Helvetica Neue"/>
              </a:defRPr>
            </a:pPr>
            <a:r>
              <a:rPr sz="1725" b="0" u="sng">
                <a:solidFill>
                  <a:srgbClr val="244D3C"/>
                </a:solidFill>
                <a:latin typeface="Helvetica Neue"/>
                <a:ea typeface="Helvetica Neue"/>
                <a:cs typeface="Helvetica Neue"/>
                <a:hlinkClick xmlns:r="http://schemas.openxmlformats.org/officeDocument/2006/relationships" r:id="Rf1b19b57266b4c69"/>
              </a:rPr>
              <a:t>Watch the 1:24 teaching excerpt</a:t>
            </a:r>
          </a:p>
        </p:txBody>
      </p:sp>
      <p:sp>
        <p:nvSpPr>
          <p:cNvPr id="9" name="slide-number">
            <a:extLst xmlns:a="http://schemas.openxmlformats.org/drawingml/2006/main">
              <a:ext uri="{FF2B5EF4-FFF2-40B4-BE49-F238E27FC236}">
                <a16:creationId xmlns:a16="http://schemas.microsoft.com/office/drawing/2014/main" id="{97DC63FE-379D-481B-B936-F099BE99A955}"/>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03</a:t>
            </a:r>
          </a:p>
        </p:txBody>
      </p:sp>
    </p:spTree>
    <p:extLst>
      <p:ext uri="{BB962C8B-B14F-4D97-AF65-F5344CB8AC3E}">
        <p14:creationId xmlns:p14="http://schemas.microsoft.com/office/powerpoint/2010/main" val="1105762661"/>
      </p:ext>
    </p:extLst>
  </p:cSld>
</p:sld>
</file>

<file path=ppt/slides/slide4.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6" name="section-label">
            <a:extLst xmlns:a="http://schemas.openxmlformats.org/drawingml/2006/main">
              <a:ext uri="{FF2B5EF4-FFF2-40B4-BE49-F238E27FC236}">
                <a16:creationId xmlns:a16="http://schemas.microsoft.com/office/drawing/2014/main" id="{7BFD53BA-F11C-48B8-830F-405B6CC9E570}"/>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COURSE REVIEW   /   OCTOBER 2024</a:t>
            </a:r>
          </a:p>
        </p:txBody>
      </p:sp>
      <p:sp>
        <p:nvSpPr>
          <p:cNvPr id="2" name="headline">
            <a:extLst xmlns:a="http://schemas.openxmlformats.org/drawingml/2006/main">
              <a:ext uri="{FF2B5EF4-FFF2-40B4-BE49-F238E27FC236}">
                <a16:creationId xmlns:a16="http://schemas.microsoft.com/office/drawing/2014/main" id="{CF37DD6B-6335-4E35-96DB-C6A834CABC95}"/>
              </a:ext>
            </a:extLst>
          </p:cNvPr>
          <p:cNvSpPr>
            <a:spLocks xmlns:a="http://schemas.openxmlformats.org/drawingml/2006/main" noGrp="1"/>
          </p:cNvSpPr>
          <p:nvPr/>
        </p:nvSpPr>
        <p:spPr>
          <a:xfrm xmlns:a="http://schemas.openxmlformats.org/drawingml/2006/main">
            <a:off x="609600" y="1057275"/>
            <a:ext cx="10763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The assessment improved</a:t>
            </a:r>
          </a:p>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through specific critique</a:t>
            </a:r>
          </a:p>
        </p:txBody>
      </p:sp>
      <p:sp>
        <p:nvSpPr>
          <p:cNvPr id="3" name="leftlabel">
            <a:extLst xmlns:a="http://schemas.openxmlformats.org/drawingml/2006/main">
              <a:ext uri="{FF2B5EF4-FFF2-40B4-BE49-F238E27FC236}">
                <a16:creationId xmlns:a16="http://schemas.microsoft.com/office/drawing/2014/main" id="{5298F066-C9BD-4EAA-9044-5EE89C75A496}"/>
              </a:ext>
            </a:extLst>
          </p:cNvPr>
          <p:cNvSpPr>
            <a:spLocks xmlns:a="http://schemas.openxmlformats.org/drawingml/2006/main" noGrp="1"/>
          </p:cNvSpPr>
          <p:nvPr/>
        </p:nvSpPr>
        <p:spPr>
          <a:xfrm xmlns:a="http://schemas.openxmlformats.org/drawingml/2006/main">
            <a:off x="609600" y="2838450"/>
            <a:ext cx="476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REVIEW FINDING</a:t>
            </a:r>
          </a:p>
        </p:txBody>
      </p:sp>
      <p:sp>
        <p:nvSpPr>
          <p:cNvPr id="4" name="rightlabel">
            <a:extLst xmlns:a="http://schemas.openxmlformats.org/drawingml/2006/main">
              <a:ext uri="{FF2B5EF4-FFF2-40B4-BE49-F238E27FC236}">
                <a16:creationId xmlns:a16="http://schemas.microsoft.com/office/drawing/2014/main" id="{751A8C3D-152F-45C4-89EE-C1F9FBEFF6C5}"/>
              </a:ext>
            </a:extLst>
          </p:cNvPr>
          <p:cNvSpPr>
            <a:spLocks xmlns:a="http://schemas.openxmlformats.org/drawingml/2006/main" noGrp="1"/>
          </p:cNvSpPr>
          <p:nvPr/>
        </p:nvSpPr>
        <p:spPr>
          <a:xfrm xmlns:a="http://schemas.openxmlformats.org/drawingml/2006/main">
            <a:off x="6229350" y="2838450"/>
            <a:ext cx="523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MY DOCUMENTED REVISION</a:t>
            </a:r>
          </a:p>
        </p:txBody>
      </p:sp>
      <p:sp>
        <p:nvSpPr>
          <p:cNvPr id="5" name="divider-0">
            <a:extLst xmlns:a="http://schemas.openxmlformats.org/drawingml/2006/main">
              <a:ext uri="{FF2B5EF4-FFF2-40B4-BE49-F238E27FC236}">
                <a16:creationId xmlns:a16="http://schemas.microsoft.com/office/drawing/2014/main" id="{06B12AD8-5E07-4702-907E-EC8DE882E678}"/>
              </a:ext>
            </a:extLst>
          </p:cNvPr>
          <p:cNvSpPr>
            <a:spLocks xmlns:a="http://schemas.openxmlformats.org/drawingml/2006/main" noGrp="1"/>
          </p:cNvSpPr>
          <p:nvPr/>
        </p:nvSpPr>
        <p:spPr>
          <a:xfrm xmlns:a="http://schemas.openxmlformats.org/drawingml/2006/main">
            <a:off x="609600" y="3267075"/>
            <a:ext cx="10906125" cy="9525"/>
          </a:xfrm>
          <a:prstGeom xmlns:a="http://schemas.openxmlformats.org/drawingml/2006/main" prst="rect">
            <a:avLst/>
          </a:prstGeom>
          <a:solidFill xmlns:a="http://schemas.openxmlformats.org/drawingml/2006/main">
            <a:srgbClr val="CBD2C8"/>
          </a:solidFill>
          <a:ln xmlns:a="http://schemas.openxmlformats.org/drawingml/2006/main" w="0">
            <a:noFill/>
          </a:ln>
        </p:spPr>
      </p:sp>
      <p:sp>
        <p:nvSpPr>
          <p:cNvPr id="6" name="finding-0">
            <a:extLst xmlns:a="http://schemas.openxmlformats.org/drawingml/2006/main">
              <a:ext uri="{FF2B5EF4-FFF2-40B4-BE49-F238E27FC236}">
                <a16:creationId xmlns:a16="http://schemas.microsoft.com/office/drawing/2014/main" id="{33622D16-5CAE-4897-9273-8EBD85D3DBC4}"/>
              </a:ext>
            </a:extLst>
          </p:cNvPr>
          <p:cNvSpPr>
            <a:spLocks xmlns:a="http://schemas.openxmlformats.org/drawingml/2006/main" noGrp="1"/>
          </p:cNvSpPr>
          <p:nvPr/>
        </p:nvSpPr>
        <p:spPr>
          <a:xfrm xmlns:a="http://schemas.openxmlformats.org/drawingml/2006/main">
            <a:off x="609600" y="3409950"/>
            <a:ext cx="50101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192B25"/>
                </a:solidFill>
                <a:latin typeface="Helvetica Neue"/>
                <a:ea typeface="Helvetica Neue"/>
                <a:cs typeface="Helvetica Neue"/>
              </a:defRPr>
            </a:pPr>
            <a:r>
              <a:rPr sz="1800" b="0">
                <a:solidFill>
                  <a:srgbClr val="192B25"/>
                </a:solidFill>
                <a:latin typeface="Helvetica Neue"/>
                <a:ea typeface="Helvetica Neue"/>
                <a:cs typeface="Helvetica Neue"/>
              </a:rPr>
              <a:t>Distractors were easy to eliminate</a:t>
            </a:r>
          </a:p>
        </p:txBody>
      </p:sp>
      <p:sp>
        <p:nvSpPr>
          <p:cNvPr id="7" name="revision-0">
            <a:extLst xmlns:a="http://schemas.openxmlformats.org/drawingml/2006/main">
              <a:ext uri="{FF2B5EF4-FFF2-40B4-BE49-F238E27FC236}">
                <a16:creationId xmlns:a16="http://schemas.microsoft.com/office/drawing/2014/main" id="{2F9CFB2E-EC6E-41DC-B0D0-139AA4E4EAC0}"/>
              </a:ext>
            </a:extLst>
          </p:cNvPr>
          <p:cNvSpPr>
            <a:spLocks xmlns:a="http://schemas.openxmlformats.org/drawingml/2006/main" noGrp="1"/>
          </p:cNvSpPr>
          <p:nvPr/>
        </p:nvSpPr>
        <p:spPr>
          <a:xfrm xmlns:a="http://schemas.openxmlformats.org/drawingml/2006/main">
            <a:off x="6229350" y="3409950"/>
            <a:ext cx="52482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192B25"/>
                </a:solidFill>
                <a:latin typeface="Helvetica Neue"/>
                <a:ea typeface="Helvetica Neue"/>
                <a:cs typeface="Helvetica Neue"/>
              </a:defRPr>
            </a:pPr>
            <a:r>
              <a:rPr sz="1800" b="0">
                <a:solidFill>
                  <a:srgbClr val="192B25"/>
                </a:solidFill>
                <a:latin typeface="Helvetica Neue"/>
                <a:ea typeface="Helvetica Neue"/>
                <a:cs typeface="Helvetica Neue"/>
              </a:rPr>
              <a:t>Reworked answer choices, especially Q7, Q8, and Q10.</a:t>
            </a:r>
          </a:p>
        </p:txBody>
      </p:sp>
      <p:sp>
        <p:nvSpPr>
          <p:cNvPr id="8" name="divider-1">
            <a:extLst xmlns:a="http://schemas.openxmlformats.org/drawingml/2006/main">
              <a:ext uri="{FF2B5EF4-FFF2-40B4-BE49-F238E27FC236}">
                <a16:creationId xmlns:a16="http://schemas.microsoft.com/office/drawing/2014/main" id="{3B81452C-9019-439B-9387-839B104BF59C}"/>
              </a:ext>
            </a:extLst>
          </p:cNvPr>
          <p:cNvSpPr>
            <a:spLocks xmlns:a="http://schemas.openxmlformats.org/drawingml/2006/main" noGrp="1"/>
          </p:cNvSpPr>
          <p:nvPr/>
        </p:nvSpPr>
        <p:spPr>
          <a:xfrm xmlns:a="http://schemas.openxmlformats.org/drawingml/2006/main">
            <a:off x="609600" y="4124325"/>
            <a:ext cx="10906125" cy="9525"/>
          </a:xfrm>
          <a:prstGeom xmlns:a="http://schemas.openxmlformats.org/drawingml/2006/main" prst="rect">
            <a:avLst/>
          </a:prstGeom>
          <a:solidFill xmlns:a="http://schemas.openxmlformats.org/drawingml/2006/main">
            <a:srgbClr val="CBD2C8"/>
          </a:solidFill>
          <a:ln xmlns:a="http://schemas.openxmlformats.org/drawingml/2006/main" w="0">
            <a:noFill/>
          </a:ln>
        </p:spPr>
      </p:sp>
      <p:sp>
        <p:nvSpPr>
          <p:cNvPr id="9" name="finding-1">
            <a:extLst xmlns:a="http://schemas.openxmlformats.org/drawingml/2006/main">
              <a:ext uri="{FF2B5EF4-FFF2-40B4-BE49-F238E27FC236}">
                <a16:creationId xmlns:a16="http://schemas.microsoft.com/office/drawing/2014/main" id="{5ECCB45A-3444-4261-B343-393FE9EA9F6D}"/>
              </a:ext>
            </a:extLst>
          </p:cNvPr>
          <p:cNvSpPr>
            <a:spLocks xmlns:a="http://schemas.openxmlformats.org/drawingml/2006/main" noGrp="1"/>
          </p:cNvSpPr>
          <p:nvPr/>
        </p:nvSpPr>
        <p:spPr>
          <a:xfrm xmlns:a="http://schemas.openxmlformats.org/drawingml/2006/main">
            <a:off x="609600" y="4267200"/>
            <a:ext cx="50101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192B25"/>
                </a:solidFill>
                <a:latin typeface="Helvetica Neue"/>
                <a:ea typeface="Helvetica Neue"/>
                <a:cs typeface="Helvetica Neue"/>
              </a:defRPr>
            </a:pPr>
            <a:r>
              <a:rPr sz="1800" b="0">
                <a:solidFill>
                  <a:srgbClr val="192B25"/>
                </a:solidFill>
                <a:latin typeface="Helvetica Neue"/>
                <a:ea typeface="Helvetica Neue"/>
                <a:cs typeface="Helvetica Neue"/>
              </a:rPr>
              <a:t>Question 7 tested a definition</a:t>
            </a:r>
          </a:p>
        </p:txBody>
      </p:sp>
      <p:sp>
        <p:nvSpPr>
          <p:cNvPr id="10" name="revision-1">
            <a:extLst xmlns:a="http://schemas.openxmlformats.org/drawingml/2006/main">
              <a:ext uri="{FF2B5EF4-FFF2-40B4-BE49-F238E27FC236}">
                <a16:creationId xmlns:a16="http://schemas.microsoft.com/office/drawing/2014/main" id="{CA399592-B422-4A1F-B4FA-663E5B1C3ACE}"/>
              </a:ext>
            </a:extLst>
          </p:cNvPr>
          <p:cNvSpPr>
            <a:spLocks xmlns:a="http://schemas.openxmlformats.org/drawingml/2006/main" noGrp="1"/>
          </p:cNvSpPr>
          <p:nvPr/>
        </p:nvSpPr>
        <p:spPr>
          <a:xfrm xmlns:a="http://schemas.openxmlformats.org/drawingml/2006/main">
            <a:off x="6229350" y="4267200"/>
            <a:ext cx="52482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192B25"/>
                </a:solidFill>
                <a:latin typeface="Helvetica Neue"/>
                <a:ea typeface="Helvetica Neue"/>
                <a:cs typeface="Helvetica Neue"/>
              </a:defRPr>
            </a:pPr>
            <a:r>
              <a:rPr sz="1800" b="0">
                <a:solidFill>
                  <a:srgbClr val="192B25"/>
                </a:solidFill>
                <a:latin typeface="Helvetica Neue"/>
                <a:ea typeface="Helvetica Neue"/>
                <a:cs typeface="Helvetica Neue"/>
              </a:rPr>
              <a:t>Added application of the concept in context.</a:t>
            </a:r>
          </a:p>
        </p:txBody>
      </p:sp>
      <p:sp>
        <p:nvSpPr>
          <p:cNvPr id="11" name="divider-2">
            <a:extLst xmlns:a="http://schemas.openxmlformats.org/drawingml/2006/main">
              <a:ext uri="{FF2B5EF4-FFF2-40B4-BE49-F238E27FC236}">
                <a16:creationId xmlns:a16="http://schemas.microsoft.com/office/drawing/2014/main" id="{DEA640D7-BC70-4FDF-B798-23186812AAC1}"/>
              </a:ext>
            </a:extLst>
          </p:cNvPr>
          <p:cNvSpPr>
            <a:spLocks xmlns:a="http://schemas.openxmlformats.org/drawingml/2006/main" noGrp="1"/>
          </p:cNvSpPr>
          <p:nvPr/>
        </p:nvSpPr>
        <p:spPr>
          <a:xfrm xmlns:a="http://schemas.openxmlformats.org/drawingml/2006/main">
            <a:off x="609600" y="4981575"/>
            <a:ext cx="10906125" cy="9525"/>
          </a:xfrm>
          <a:prstGeom xmlns:a="http://schemas.openxmlformats.org/drawingml/2006/main" prst="rect">
            <a:avLst/>
          </a:prstGeom>
          <a:solidFill xmlns:a="http://schemas.openxmlformats.org/drawingml/2006/main">
            <a:srgbClr val="CBD2C8"/>
          </a:solidFill>
          <a:ln xmlns:a="http://schemas.openxmlformats.org/drawingml/2006/main" w="0">
            <a:noFill/>
          </a:ln>
        </p:spPr>
      </p:sp>
      <p:sp>
        <p:nvSpPr>
          <p:cNvPr id="12" name="finding-2">
            <a:extLst xmlns:a="http://schemas.openxmlformats.org/drawingml/2006/main">
              <a:ext uri="{FF2B5EF4-FFF2-40B4-BE49-F238E27FC236}">
                <a16:creationId xmlns:a16="http://schemas.microsoft.com/office/drawing/2014/main" id="{26AD0452-1A6E-428F-BC35-38AA022DEAD4}"/>
              </a:ext>
            </a:extLst>
          </p:cNvPr>
          <p:cNvSpPr>
            <a:spLocks xmlns:a="http://schemas.openxmlformats.org/drawingml/2006/main" noGrp="1"/>
          </p:cNvSpPr>
          <p:nvPr/>
        </p:nvSpPr>
        <p:spPr>
          <a:xfrm xmlns:a="http://schemas.openxmlformats.org/drawingml/2006/main">
            <a:off x="609600" y="5124450"/>
            <a:ext cx="50101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192B25"/>
                </a:solidFill>
                <a:latin typeface="Helvetica Neue"/>
                <a:ea typeface="Helvetica Neue"/>
                <a:cs typeface="Helvetica Neue"/>
              </a:defRPr>
            </a:pPr>
            <a:r>
              <a:rPr sz="1800" b="0">
                <a:solidFill>
                  <a:srgbClr val="192B25"/>
                </a:solidFill>
                <a:latin typeface="Helvetica Neue"/>
                <a:ea typeface="Helvetica Neue"/>
                <a:cs typeface="Helvetica Neue"/>
              </a:rPr>
              <a:t>Retry feedback revealed the answer</a:t>
            </a:r>
          </a:p>
        </p:txBody>
      </p:sp>
      <p:sp>
        <p:nvSpPr>
          <p:cNvPr id="13" name="revision-2">
            <a:extLst xmlns:a="http://schemas.openxmlformats.org/drawingml/2006/main">
              <a:ext uri="{FF2B5EF4-FFF2-40B4-BE49-F238E27FC236}">
                <a16:creationId xmlns:a16="http://schemas.microsoft.com/office/drawing/2014/main" id="{D3033EE5-1100-4B3D-AF53-1C06C20B3222}"/>
              </a:ext>
            </a:extLst>
          </p:cNvPr>
          <p:cNvSpPr>
            <a:spLocks xmlns:a="http://schemas.openxmlformats.org/drawingml/2006/main" noGrp="1"/>
          </p:cNvSpPr>
          <p:nvPr/>
        </p:nvSpPr>
        <p:spPr>
          <a:xfrm xmlns:a="http://schemas.openxmlformats.org/drawingml/2006/main">
            <a:off x="6229350" y="5124450"/>
            <a:ext cx="52482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192B25"/>
                </a:solidFill>
                <a:latin typeface="Helvetica Neue"/>
                <a:ea typeface="Helvetica Neue"/>
                <a:cs typeface="Helvetica Neue"/>
              </a:defRPr>
            </a:pPr>
            <a:r>
              <a:rPr sz="1800" b="0">
                <a:solidFill>
                  <a:srgbClr val="192B25"/>
                </a:solidFill>
                <a:latin typeface="Helvetica Neue"/>
                <a:ea typeface="Helvetica Neue"/>
                <a:cs typeface="Helvetica Neue"/>
              </a:rPr>
              <a:t>Made feedback neutral and corrected lesson references.</a:t>
            </a:r>
          </a:p>
        </p:txBody>
      </p:sp>
      <p:sp>
        <p:nvSpPr>
          <p:cNvPr id="14" name="limit">
            <a:extLst xmlns:a="http://schemas.openxmlformats.org/drawingml/2006/main">
              <a:ext uri="{FF2B5EF4-FFF2-40B4-BE49-F238E27FC236}">
                <a16:creationId xmlns:a16="http://schemas.microsoft.com/office/drawing/2014/main" id="{985E0F71-8FE4-43EC-B5A3-05DF6D94DCB4}"/>
              </a:ext>
            </a:extLst>
          </p:cNvPr>
          <p:cNvSpPr>
            <a:spLocks xmlns:a="http://schemas.openxmlformats.org/drawingml/2006/main" noGrp="1"/>
          </p:cNvSpPr>
          <p:nvPr/>
        </p:nvSpPr>
        <p:spPr>
          <a:xfrm xmlns:a="http://schemas.openxmlformats.org/drawingml/2006/main">
            <a:off x="609600" y="6362700"/>
            <a:ext cx="10572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Original expert-review record and instructor responses. Learning gains were not measured here.</a:t>
            </a:r>
          </a:p>
        </p:txBody>
      </p:sp>
      <p:sp>
        <p:nvSpPr>
          <p:cNvPr id="15" name="slide-number">
            <a:extLst xmlns:a="http://schemas.openxmlformats.org/drawingml/2006/main">
              <a:ext uri="{FF2B5EF4-FFF2-40B4-BE49-F238E27FC236}">
                <a16:creationId xmlns:a16="http://schemas.microsoft.com/office/drawing/2014/main" id="{56A1955E-8216-4058-80C2-CEB41576D0DE}"/>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04</a:t>
            </a:r>
          </a:p>
        </p:txBody>
      </p:sp>
    </p:spTree>
    <p:extLst>
      <p:ext uri="{BB962C8B-B14F-4D97-AF65-F5344CB8AC3E}">
        <p14:creationId xmlns:p14="http://schemas.microsoft.com/office/powerpoint/2010/main" val="1534857831"/>
      </p:ext>
    </p:extLst>
  </p:cSld>
</p:sld>
</file>

<file path=ppt/slides/slide5.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ection-label">
            <a:extLst xmlns:a="http://schemas.openxmlformats.org/drawingml/2006/main">
              <a:ext uri="{FF2B5EF4-FFF2-40B4-BE49-F238E27FC236}">
                <a16:creationId xmlns:a16="http://schemas.microsoft.com/office/drawing/2014/main" id="{B1475640-09FE-4125-8E1B-64166DB1B3EB}"/>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KEEPMAKE   /   TEAM WORKSHOP, 2025</a:t>
            </a:r>
          </a:p>
        </p:txBody>
      </p:sp>
      <p:sp>
        <p:nvSpPr>
          <p:cNvPr id="2" name="headline">
            <a:extLst xmlns:a="http://schemas.openxmlformats.org/drawingml/2006/main">
              <a:ext uri="{FF2B5EF4-FFF2-40B4-BE49-F238E27FC236}">
                <a16:creationId xmlns:a16="http://schemas.microsoft.com/office/drawing/2014/main" id="{27185D88-2128-4517-B9B1-F12147597EDF}"/>
              </a:ext>
            </a:extLst>
          </p:cNvPr>
          <p:cNvSpPr>
            <a:spLocks xmlns:a="http://schemas.openxmlformats.org/drawingml/2006/main" noGrp="1"/>
          </p:cNvSpPr>
          <p:nvPr/>
        </p:nvSpPr>
        <p:spPr>
          <a:xfrm xmlns:a="http://schemas.openxmlformats.org/drawingml/2006/main">
            <a:off x="609600" y="1181100"/>
            <a:ext cx="54102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Give a team something</a:t>
            </a:r>
          </a:p>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concrete to think with</a:t>
            </a:r>
          </a:p>
        </p:txBody>
      </p:sp>
      <p:sp>
        <p:nvSpPr>
          <p:cNvPr id="3" name="workshop">
            <a:extLst xmlns:a="http://schemas.openxmlformats.org/drawingml/2006/main">
              <a:ext uri="{FF2B5EF4-FFF2-40B4-BE49-F238E27FC236}">
                <a16:creationId xmlns:a16="http://schemas.microsoft.com/office/drawing/2014/main" id="{1BC9D436-E67A-4542-A4DD-D45B957F410A}"/>
              </a:ext>
            </a:extLst>
          </p:cNvPr>
          <p:cNvSpPr>
            <a:spLocks xmlns:a="http://schemas.openxmlformats.org/drawingml/2006/main" noGrp="1"/>
          </p:cNvSpPr>
          <p:nvPr/>
        </p:nvSpPr>
        <p:spPr>
          <a:xfrm xmlns:a="http://schemas.openxmlformats.org/drawingml/2006/main">
            <a:off x="609600" y="3295650"/>
            <a:ext cx="5267325"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I designed an in-person sequence combining opportunity statements, individual sketches, gallery sharing, and planned prioritization.</a:t>
            </a:r>
          </a:p>
        </p:txBody>
      </p:sp>
      <p:sp>
        <p:nvSpPr>
          <p:cNvPr id="4" name="credit">
            <a:extLst xmlns:a="http://schemas.openxmlformats.org/drawingml/2006/main">
              <a:ext uri="{FF2B5EF4-FFF2-40B4-BE49-F238E27FC236}">
                <a16:creationId xmlns:a16="http://schemas.microsoft.com/office/drawing/2014/main" id="{1107A757-6B99-46C7-9AC4-3EB789240FAA}"/>
              </a:ext>
            </a:extLst>
          </p:cNvPr>
          <p:cNvSpPr>
            <a:spLocks xmlns:a="http://schemas.openxmlformats.org/drawingml/2006/main" noGrp="1"/>
          </p:cNvSpPr>
          <p:nvPr/>
        </p:nvSpPr>
        <p:spPr>
          <a:xfrm xmlns:a="http://schemas.openxmlformats.org/drawingml/2006/main">
            <a:off x="609600" y="5153025"/>
            <a:ext cx="5267325"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a:solidFill>
                  <a:srgbClr val="58645D"/>
                </a:solidFill>
                <a:latin typeface="Helvetica Neue"/>
                <a:ea typeface="Helvetica Neue"/>
                <a:cs typeface="Helvetica Neue"/>
              </a:defRPr>
            </a:pPr>
            <a:r>
              <a:rPr sz="1725" b="0">
                <a:solidFill>
                  <a:srgbClr val="58645D"/>
                </a:solidFill>
                <a:latin typeface="Helvetica Neue"/>
                <a:ea typeface="Helvetica Neue"/>
                <a:cs typeface="Helvetica Neue"/>
              </a:rPr>
              <a:t>The ideas were collaborative. My contribution was the activity sequence, documentation, and synthesis support.</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1709b40857384fae"/>
          <a:stretch xmlns:a="http://schemas.openxmlformats.org/drawingml/2006/main"/>
        </p:blipFill>
        <p:spPr>
          <a:xfrm xmlns:a="http://schemas.openxmlformats.org/drawingml/2006/main">
            <a:off x="6362700" y="1476375"/>
            <a:ext cx="5219700" cy="3914775"/>
          </a:xfrm>
          <a:prstGeom xmlns:a="http://schemas.openxmlformats.org/drawingml/2006/main" prst="rect">
            <a:avLst/>
          </a:prstGeom>
        </p:spPr>
      </p:pic>
      <p:sp>
        <p:nvSpPr>
          <p:cNvPr id="6" name="caption">
            <a:extLst xmlns:a="http://schemas.openxmlformats.org/drawingml/2006/main">
              <a:ext uri="{FF2B5EF4-FFF2-40B4-BE49-F238E27FC236}">
                <a16:creationId xmlns:a16="http://schemas.microsoft.com/office/drawing/2014/main" id="{EEE848F6-7A14-405E-9E69-D628CDA8469F}"/>
              </a:ext>
            </a:extLst>
          </p:cNvPr>
          <p:cNvSpPr>
            <a:spLocks xmlns:a="http://schemas.openxmlformats.org/drawingml/2006/main" noGrp="1"/>
          </p:cNvSpPr>
          <p:nvPr/>
        </p:nvSpPr>
        <p:spPr>
          <a:xfrm xmlns:a="http://schemas.openxmlformats.org/drawingml/2006/main">
            <a:off x="6524625" y="5591175"/>
            <a:ext cx="4857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Original team material · Board of Innovation worksheet</a:t>
            </a:r>
          </a:p>
        </p:txBody>
      </p:sp>
      <p:sp>
        <p:nvSpPr>
          <p:cNvPr id="7" name="slide-number">
            <a:extLst xmlns:a="http://schemas.openxmlformats.org/drawingml/2006/main">
              <a:ext uri="{FF2B5EF4-FFF2-40B4-BE49-F238E27FC236}">
                <a16:creationId xmlns:a16="http://schemas.microsoft.com/office/drawing/2014/main" id="{53556399-84A0-4858-9BC5-1D37DB03C436}"/>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05</a:t>
            </a:r>
          </a:p>
        </p:txBody>
      </p:sp>
    </p:spTree>
    <p:extLst>
      <p:ext uri="{BB962C8B-B14F-4D97-AF65-F5344CB8AC3E}">
        <p14:creationId xmlns:p14="http://schemas.microsoft.com/office/powerpoint/2010/main" val="1423011227"/>
      </p:ext>
    </p:extLst>
  </p:cSld>
</p:sld>
</file>

<file path=ppt/slides/slide6.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5" name="section-label">
            <a:extLst xmlns:a="http://schemas.openxmlformats.org/drawingml/2006/main">
              <a:ext uri="{FF2B5EF4-FFF2-40B4-BE49-F238E27FC236}">
                <a16:creationId xmlns:a16="http://schemas.microsoft.com/office/drawing/2014/main" id="{21E0F916-3979-4438-9810-170ED22FAFB3}"/>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THE ACTIVITY SEQUENCE   /   ORIGINAL AGENDA</a:t>
            </a:r>
          </a:p>
        </p:txBody>
      </p:sp>
      <p:sp>
        <p:nvSpPr>
          <p:cNvPr id="2" name="headline">
            <a:extLst xmlns:a="http://schemas.openxmlformats.org/drawingml/2006/main">
              <a:ext uri="{FF2B5EF4-FFF2-40B4-BE49-F238E27FC236}">
                <a16:creationId xmlns:a16="http://schemas.microsoft.com/office/drawing/2014/main" id="{B6E8BDAA-7EA4-467E-9ED3-ACE0D5000C29}"/>
              </a:ext>
            </a:extLst>
          </p:cNvPr>
          <p:cNvSpPr>
            <a:spLocks xmlns:a="http://schemas.openxmlformats.org/drawingml/2006/main" noGrp="1"/>
          </p:cNvSpPr>
          <p:nvPr/>
        </p:nvSpPr>
        <p:spPr>
          <a:xfrm xmlns:a="http://schemas.openxmlformats.org/drawingml/2006/main">
            <a:off x="609600" y="1104900"/>
            <a:ext cx="595312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525" b="1">
                <a:solidFill>
                  <a:srgbClr val="192B25"/>
                </a:solidFill>
                <a:latin typeface="Helvetica Neue"/>
                <a:ea typeface="Helvetica Neue"/>
                <a:cs typeface="Helvetica Neue"/>
              </a:defRPr>
            </a:pPr>
            <a:r>
              <a:rPr sz="3525" b="1">
                <a:solidFill>
                  <a:srgbClr val="192B25"/>
                </a:solidFill>
                <a:latin typeface="Helvetica Neue"/>
                <a:ea typeface="Helvetica Neue"/>
                <a:cs typeface="Helvetica Neue"/>
              </a:rPr>
              <a:t>Frame the question</a:t>
            </a:r>
          </a:p>
          <a:p xmlns:a="http://schemas.openxmlformats.org/drawingml/2006/main">
            <a:pPr>
              <a:lnSpc>
                <a:spcPct val="110000"/>
              </a:lnSpc>
              <a:buNone/>
              <a:defRPr sz="3525" b="1">
                <a:solidFill>
                  <a:srgbClr val="192B25"/>
                </a:solidFill>
                <a:latin typeface="Helvetica Neue"/>
                <a:ea typeface="Helvetica Neue"/>
                <a:cs typeface="Helvetica Neue"/>
              </a:defRPr>
            </a:pPr>
            <a:r>
              <a:rPr sz="3525" b="1">
                <a:solidFill>
                  <a:srgbClr val="192B25"/>
                </a:solidFill>
                <a:latin typeface="Helvetica Neue"/>
                <a:ea typeface="Helvetica Neue"/>
                <a:cs typeface="Helvetica Neue"/>
              </a:rPr>
              <a:t>before choosing a feature</a:t>
            </a:r>
          </a:p>
        </p:txBody>
      </p:sp>
      <p:sp>
        <p:nvSpPr>
          <p:cNvPr id="3" name="n0">
            <a:extLst xmlns:a="http://schemas.openxmlformats.org/drawingml/2006/main">
              <a:ext uri="{FF2B5EF4-FFF2-40B4-BE49-F238E27FC236}">
                <a16:creationId xmlns:a16="http://schemas.microsoft.com/office/drawing/2014/main" id="{11BF2088-9092-445D-B82F-FB7FD56E9C32}"/>
              </a:ext>
            </a:extLst>
          </p:cNvPr>
          <p:cNvSpPr>
            <a:spLocks xmlns:a="http://schemas.openxmlformats.org/drawingml/2006/main" noGrp="1"/>
          </p:cNvSpPr>
          <p:nvPr/>
        </p:nvSpPr>
        <p:spPr>
          <a:xfrm xmlns:a="http://schemas.openxmlformats.org/drawingml/2006/main">
            <a:off x="609600" y="3114675"/>
            <a:ext cx="6191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1">
                <a:solidFill>
                  <a:srgbClr val="244D3C"/>
                </a:solidFill>
                <a:latin typeface="Helvetica Neue"/>
                <a:ea typeface="Helvetica Neue"/>
                <a:cs typeface="Helvetica Neue"/>
              </a:defRPr>
            </a:pPr>
            <a:r>
              <a:rPr sz="1800" b="1">
                <a:solidFill>
                  <a:srgbClr val="244D3C"/>
                </a:solidFill>
                <a:latin typeface="Helvetica Neue"/>
                <a:ea typeface="Helvetica Neue"/>
                <a:cs typeface="Helvetica Neue"/>
              </a:rPr>
              <a:t>01</a:t>
            </a:r>
          </a:p>
        </p:txBody>
      </p:sp>
      <p:sp>
        <p:nvSpPr>
          <p:cNvPr id="4" name="stage0">
            <a:extLst xmlns:a="http://schemas.openxmlformats.org/drawingml/2006/main">
              <a:ext uri="{FF2B5EF4-FFF2-40B4-BE49-F238E27FC236}">
                <a16:creationId xmlns:a16="http://schemas.microsoft.com/office/drawing/2014/main" id="{FAAC7A58-297E-46B6-971B-D50331F7B8E6}"/>
              </a:ext>
            </a:extLst>
          </p:cNvPr>
          <p:cNvSpPr>
            <a:spLocks xmlns:a="http://schemas.openxmlformats.org/drawingml/2006/main" noGrp="1"/>
          </p:cNvSpPr>
          <p:nvPr/>
        </p:nvSpPr>
        <p:spPr>
          <a:xfrm xmlns:a="http://schemas.openxmlformats.org/drawingml/2006/main">
            <a:off x="1409700" y="3114675"/>
            <a:ext cx="45243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100" b="1">
                <a:solidFill>
                  <a:srgbClr val="192B25"/>
                </a:solidFill>
                <a:latin typeface="Helvetica Neue"/>
                <a:ea typeface="Helvetica Neue"/>
                <a:cs typeface="Helvetica Neue"/>
              </a:defRPr>
            </a:pPr>
            <a:r>
              <a:rPr sz="2100" b="1">
                <a:solidFill>
                  <a:srgbClr val="192B25"/>
                </a:solidFill>
                <a:latin typeface="Helvetica Neue"/>
                <a:ea typeface="Helvetica Neue"/>
                <a:cs typeface="Helvetica Neue"/>
              </a:rPr>
              <a:t>Frame</a:t>
            </a:r>
          </a:p>
        </p:txBody>
      </p:sp>
      <p:sp>
        <p:nvSpPr>
          <p:cNvPr id="5" name="task0">
            <a:extLst xmlns:a="http://schemas.openxmlformats.org/drawingml/2006/main">
              <a:ext uri="{FF2B5EF4-FFF2-40B4-BE49-F238E27FC236}">
                <a16:creationId xmlns:a16="http://schemas.microsoft.com/office/drawing/2014/main" id="{E815021C-E031-4165-A8C2-86863ACF8F32}"/>
              </a:ext>
            </a:extLst>
          </p:cNvPr>
          <p:cNvSpPr>
            <a:spLocks xmlns:a="http://schemas.openxmlformats.org/drawingml/2006/main" noGrp="1"/>
          </p:cNvSpPr>
          <p:nvPr/>
        </p:nvSpPr>
        <p:spPr>
          <a:xfrm xmlns:a="http://schemas.openxmlformats.org/drawingml/2006/main">
            <a:off x="1409700" y="3505200"/>
            <a:ext cx="45339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0">
                <a:solidFill>
                  <a:srgbClr val="58645D"/>
                </a:solidFill>
                <a:latin typeface="Helvetica Neue"/>
                <a:ea typeface="Helvetica Neue"/>
                <a:cs typeface="Helvetica Neue"/>
              </a:defRPr>
            </a:pPr>
            <a:r>
              <a:rPr sz="1575" b="0">
                <a:solidFill>
                  <a:srgbClr val="58645D"/>
                </a:solidFill>
                <a:latin typeface="Helvetica Neue"/>
                <a:ea typeface="Helvetica Neue"/>
                <a:cs typeface="Helvetica Neue"/>
              </a:rPr>
              <a:t>Opportunity statements + How Might We</a:t>
            </a:r>
          </a:p>
        </p:txBody>
      </p:sp>
      <p:sp>
        <p:nvSpPr>
          <p:cNvPr id="6" name="n1">
            <a:extLst xmlns:a="http://schemas.openxmlformats.org/drawingml/2006/main">
              <a:ext uri="{FF2B5EF4-FFF2-40B4-BE49-F238E27FC236}">
                <a16:creationId xmlns:a16="http://schemas.microsoft.com/office/drawing/2014/main" id="{AB1FBBC5-17C2-46D9-B8C3-52B2DC368EE1}"/>
              </a:ext>
            </a:extLst>
          </p:cNvPr>
          <p:cNvSpPr>
            <a:spLocks xmlns:a="http://schemas.openxmlformats.org/drawingml/2006/main" noGrp="1"/>
          </p:cNvSpPr>
          <p:nvPr/>
        </p:nvSpPr>
        <p:spPr>
          <a:xfrm xmlns:a="http://schemas.openxmlformats.org/drawingml/2006/main">
            <a:off x="609600" y="4162425"/>
            <a:ext cx="6191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1">
                <a:solidFill>
                  <a:srgbClr val="244D3C"/>
                </a:solidFill>
                <a:latin typeface="Helvetica Neue"/>
                <a:ea typeface="Helvetica Neue"/>
                <a:cs typeface="Helvetica Neue"/>
              </a:defRPr>
            </a:pPr>
            <a:r>
              <a:rPr sz="1800" b="1">
                <a:solidFill>
                  <a:srgbClr val="244D3C"/>
                </a:solidFill>
                <a:latin typeface="Helvetica Neue"/>
                <a:ea typeface="Helvetica Neue"/>
                <a:cs typeface="Helvetica Neue"/>
              </a:rPr>
              <a:t>02</a:t>
            </a:r>
          </a:p>
        </p:txBody>
      </p:sp>
      <p:sp>
        <p:nvSpPr>
          <p:cNvPr id="7" name="stage1">
            <a:extLst xmlns:a="http://schemas.openxmlformats.org/drawingml/2006/main">
              <a:ext uri="{FF2B5EF4-FFF2-40B4-BE49-F238E27FC236}">
                <a16:creationId xmlns:a16="http://schemas.microsoft.com/office/drawing/2014/main" id="{EEE187E2-1919-465B-8421-D43D81040F53}"/>
              </a:ext>
            </a:extLst>
          </p:cNvPr>
          <p:cNvSpPr>
            <a:spLocks xmlns:a="http://schemas.openxmlformats.org/drawingml/2006/main" noGrp="1"/>
          </p:cNvSpPr>
          <p:nvPr/>
        </p:nvSpPr>
        <p:spPr>
          <a:xfrm xmlns:a="http://schemas.openxmlformats.org/drawingml/2006/main">
            <a:off x="1409700" y="4162425"/>
            <a:ext cx="45243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100" b="1">
                <a:solidFill>
                  <a:srgbClr val="192B25"/>
                </a:solidFill>
                <a:latin typeface="Helvetica Neue"/>
                <a:ea typeface="Helvetica Neue"/>
                <a:cs typeface="Helvetica Neue"/>
              </a:defRPr>
            </a:pPr>
            <a:r>
              <a:rPr sz="2100" b="1">
                <a:solidFill>
                  <a:srgbClr val="192B25"/>
                </a:solidFill>
                <a:latin typeface="Helvetica Neue"/>
                <a:ea typeface="Helvetica Neue"/>
                <a:cs typeface="Helvetica Neue"/>
              </a:rPr>
              <a:t>Make</a:t>
            </a:r>
          </a:p>
        </p:txBody>
      </p:sp>
      <p:sp>
        <p:nvSpPr>
          <p:cNvPr id="8" name="task1">
            <a:extLst xmlns:a="http://schemas.openxmlformats.org/drawingml/2006/main">
              <a:ext uri="{FF2B5EF4-FFF2-40B4-BE49-F238E27FC236}">
                <a16:creationId xmlns:a16="http://schemas.microsoft.com/office/drawing/2014/main" id="{3F3A67F8-4EEF-4423-BC40-F8F11D2A179E}"/>
              </a:ext>
            </a:extLst>
          </p:cNvPr>
          <p:cNvSpPr>
            <a:spLocks xmlns:a="http://schemas.openxmlformats.org/drawingml/2006/main" noGrp="1"/>
          </p:cNvSpPr>
          <p:nvPr/>
        </p:nvSpPr>
        <p:spPr>
          <a:xfrm xmlns:a="http://schemas.openxmlformats.org/drawingml/2006/main">
            <a:off x="1409700" y="4552950"/>
            <a:ext cx="45339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0">
                <a:solidFill>
                  <a:srgbClr val="58645D"/>
                </a:solidFill>
                <a:latin typeface="Helvetica Neue"/>
                <a:ea typeface="Helvetica Neue"/>
                <a:cs typeface="Helvetica Neue"/>
              </a:defRPr>
            </a:pPr>
            <a:r>
              <a:rPr sz="1575" b="0">
                <a:solidFill>
                  <a:srgbClr val="58645D"/>
                </a:solidFill>
                <a:latin typeface="Helvetica Neue"/>
                <a:ea typeface="Helvetica Neue"/>
                <a:cs typeface="Helvetica Neue"/>
              </a:rPr>
              <a:t>Individual Year in Review sketches</a:t>
            </a:r>
          </a:p>
        </p:txBody>
      </p:sp>
      <p:sp>
        <p:nvSpPr>
          <p:cNvPr id="9" name="n2">
            <a:extLst xmlns:a="http://schemas.openxmlformats.org/drawingml/2006/main">
              <a:ext uri="{FF2B5EF4-FFF2-40B4-BE49-F238E27FC236}">
                <a16:creationId xmlns:a16="http://schemas.microsoft.com/office/drawing/2014/main" id="{3A1236CF-5A49-4052-A4DA-802826377AD3}"/>
              </a:ext>
            </a:extLst>
          </p:cNvPr>
          <p:cNvSpPr>
            <a:spLocks xmlns:a="http://schemas.openxmlformats.org/drawingml/2006/main" noGrp="1"/>
          </p:cNvSpPr>
          <p:nvPr/>
        </p:nvSpPr>
        <p:spPr>
          <a:xfrm xmlns:a="http://schemas.openxmlformats.org/drawingml/2006/main">
            <a:off x="609600" y="5210175"/>
            <a:ext cx="6191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1">
                <a:solidFill>
                  <a:srgbClr val="244D3C"/>
                </a:solidFill>
                <a:latin typeface="Helvetica Neue"/>
                <a:ea typeface="Helvetica Neue"/>
                <a:cs typeface="Helvetica Neue"/>
              </a:defRPr>
            </a:pPr>
            <a:r>
              <a:rPr sz="1800" b="1">
                <a:solidFill>
                  <a:srgbClr val="244D3C"/>
                </a:solidFill>
                <a:latin typeface="Helvetica Neue"/>
                <a:ea typeface="Helvetica Neue"/>
                <a:cs typeface="Helvetica Neue"/>
              </a:rPr>
              <a:t>03</a:t>
            </a:r>
          </a:p>
        </p:txBody>
      </p:sp>
      <p:sp>
        <p:nvSpPr>
          <p:cNvPr id="10" name="stage2">
            <a:extLst xmlns:a="http://schemas.openxmlformats.org/drawingml/2006/main">
              <a:ext uri="{FF2B5EF4-FFF2-40B4-BE49-F238E27FC236}">
                <a16:creationId xmlns:a16="http://schemas.microsoft.com/office/drawing/2014/main" id="{309011C8-8D82-4BE0-B60F-13CF371F9821}"/>
              </a:ext>
            </a:extLst>
          </p:cNvPr>
          <p:cNvSpPr>
            <a:spLocks xmlns:a="http://schemas.openxmlformats.org/drawingml/2006/main" noGrp="1"/>
          </p:cNvSpPr>
          <p:nvPr/>
        </p:nvSpPr>
        <p:spPr>
          <a:xfrm xmlns:a="http://schemas.openxmlformats.org/drawingml/2006/main">
            <a:off x="1409700" y="5210175"/>
            <a:ext cx="45243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100" b="1">
                <a:solidFill>
                  <a:srgbClr val="192B25"/>
                </a:solidFill>
                <a:latin typeface="Helvetica Neue"/>
                <a:ea typeface="Helvetica Neue"/>
                <a:cs typeface="Helvetica Neue"/>
              </a:defRPr>
            </a:pPr>
            <a:r>
              <a:rPr sz="2100" b="1">
                <a:solidFill>
                  <a:srgbClr val="192B25"/>
                </a:solidFill>
                <a:latin typeface="Helvetica Neue"/>
                <a:ea typeface="Helvetica Neue"/>
                <a:cs typeface="Helvetica Neue"/>
              </a:rPr>
              <a:t>Compare</a:t>
            </a:r>
          </a:p>
        </p:txBody>
      </p:sp>
      <p:sp>
        <p:nvSpPr>
          <p:cNvPr id="11" name="task2">
            <a:extLst xmlns:a="http://schemas.openxmlformats.org/drawingml/2006/main">
              <a:ext uri="{FF2B5EF4-FFF2-40B4-BE49-F238E27FC236}">
                <a16:creationId xmlns:a16="http://schemas.microsoft.com/office/drawing/2014/main" id="{1B6F9258-4E18-4EDB-A9E7-2D603EF3E711}"/>
              </a:ext>
            </a:extLst>
          </p:cNvPr>
          <p:cNvSpPr>
            <a:spLocks xmlns:a="http://schemas.openxmlformats.org/drawingml/2006/main" noGrp="1"/>
          </p:cNvSpPr>
          <p:nvPr/>
        </p:nvSpPr>
        <p:spPr>
          <a:xfrm xmlns:a="http://schemas.openxmlformats.org/drawingml/2006/main">
            <a:off x="1409700" y="5600700"/>
            <a:ext cx="45339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0">
                <a:solidFill>
                  <a:srgbClr val="58645D"/>
                </a:solidFill>
                <a:latin typeface="Helvetica Neue"/>
                <a:ea typeface="Helvetica Neue"/>
                <a:cs typeface="Helvetica Neue"/>
              </a:defRPr>
            </a:pPr>
            <a:r>
              <a:rPr sz="1575" b="0">
                <a:solidFill>
                  <a:srgbClr val="58645D"/>
                </a:solidFill>
                <a:latin typeface="Helvetica Neue"/>
                <a:ea typeface="Helvetica Neue"/>
                <a:cs typeface="Helvetica Neue"/>
              </a:rPr>
              <a:t>Gallery sharing + themes + Now / Next / Later</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08b9f6f09af34ac5"/>
          <a:stretch xmlns:a="http://schemas.openxmlformats.org/drawingml/2006/main"/>
        </p:blipFill>
        <p:spPr>
          <a:xfrm xmlns:a="http://schemas.openxmlformats.org/drawingml/2006/main">
            <a:off x="6983413" y="1485900"/>
            <a:ext cx="4597400" cy="3448050"/>
          </a:xfrm>
          <a:prstGeom xmlns:a="http://schemas.openxmlformats.org/drawingml/2006/main" prst="rect">
            <a:avLst/>
          </a:prstGeom>
        </p:spPr>
      </p:pic>
      <p:sp>
        <p:nvSpPr>
          <p:cNvPr id="13" name="credit">
            <a:extLst xmlns:a="http://schemas.openxmlformats.org/drawingml/2006/main">
              <a:ext uri="{FF2B5EF4-FFF2-40B4-BE49-F238E27FC236}">
                <a16:creationId xmlns:a16="http://schemas.microsoft.com/office/drawing/2014/main" id="{2CF15023-CC3E-423A-932A-489642765731}"/>
              </a:ext>
            </a:extLst>
          </p:cNvPr>
          <p:cNvSpPr>
            <a:spLocks xmlns:a="http://schemas.openxmlformats.org/drawingml/2006/main" noGrp="1"/>
          </p:cNvSpPr>
          <p:nvPr/>
        </p:nvSpPr>
        <p:spPr>
          <a:xfrm xmlns:a="http://schemas.openxmlformats.org/drawingml/2006/main">
            <a:off x="7038975" y="5257800"/>
            <a:ext cx="43529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Planned sequence, not verified actual timings.</a:t>
            </a:r>
          </a:p>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Photo: team worksheet; template by Board of Innovation.</a:t>
            </a:r>
          </a:p>
        </p:txBody>
      </p:sp>
      <p:sp>
        <p:nvSpPr>
          <p:cNvPr id="14" name="slide-number">
            <a:extLst xmlns:a="http://schemas.openxmlformats.org/drawingml/2006/main">
              <a:ext uri="{FF2B5EF4-FFF2-40B4-BE49-F238E27FC236}">
                <a16:creationId xmlns:a16="http://schemas.microsoft.com/office/drawing/2014/main" id="{ED0776FB-9086-47DD-B99C-9DB68F2DF835}"/>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06</a:t>
            </a:r>
          </a:p>
        </p:txBody>
      </p:sp>
    </p:spTree>
    <p:extLst>
      <p:ext uri="{BB962C8B-B14F-4D97-AF65-F5344CB8AC3E}">
        <p14:creationId xmlns:p14="http://schemas.microsoft.com/office/powerpoint/2010/main" val="1384181945"/>
      </p:ext>
    </p:extLst>
  </p:cSld>
</p:sld>
</file>

<file path=ppt/slides/slide7.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ection-label">
            <a:extLst xmlns:a="http://schemas.openxmlformats.org/drawingml/2006/main">
              <a:ext uri="{FF2B5EF4-FFF2-40B4-BE49-F238E27FC236}">
                <a16:creationId xmlns:a16="http://schemas.microsoft.com/office/drawing/2014/main" id="{E3897CDE-BAA3-4467-9343-57F627E912F1}"/>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WORKSHOP OUTPUT   /   ORIGINAL KEEPMAKE MATERIAL</a:t>
            </a:r>
          </a:p>
        </p:txBody>
      </p:sp>
      <p:sp>
        <p:nvSpPr>
          <p:cNvPr id="2" name="headline">
            <a:extLst xmlns:a="http://schemas.openxmlformats.org/drawingml/2006/main">
              <a:ext uri="{FF2B5EF4-FFF2-40B4-BE49-F238E27FC236}">
                <a16:creationId xmlns:a16="http://schemas.microsoft.com/office/drawing/2014/main" id="{84FE99A3-90C5-499C-9DB7-37584F46D70C}"/>
              </a:ext>
            </a:extLst>
          </p:cNvPr>
          <p:cNvSpPr>
            <a:spLocks xmlns:a="http://schemas.openxmlformats.org/drawingml/2006/main" noGrp="1"/>
          </p:cNvSpPr>
          <p:nvPr/>
        </p:nvSpPr>
        <p:spPr>
          <a:xfrm xmlns:a="http://schemas.openxmlformats.org/drawingml/2006/main">
            <a:off x="609600" y="990600"/>
            <a:ext cx="10763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525" b="1">
                <a:solidFill>
                  <a:srgbClr val="192B25"/>
                </a:solidFill>
                <a:latin typeface="Helvetica Neue"/>
                <a:ea typeface="Helvetica Neue"/>
                <a:cs typeface="Helvetica Neue"/>
              </a:defRPr>
            </a:pPr>
            <a:r>
              <a:rPr sz="3525" b="1">
                <a:solidFill>
                  <a:srgbClr val="192B25"/>
                </a:solidFill>
                <a:latin typeface="Helvetica Neue"/>
                <a:ea typeface="Helvetica Neue"/>
                <a:cs typeface="Helvetica Neue"/>
              </a:rPr>
              <a:t>Keep the ideas and their context together</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e59a18a96d404e8d"/>
          <a:stretch xmlns:a="http://schemas.openxmlformats.org/drawingml/2006/main"/>
        </p:blipFill>
        <p:spPr>
          <a:xfrm xmlns:a="http://schemas.openxmlformats.org/drawingml/2006/main">
            <a:off x="609600" y="2190750"/>
            <a:ext cx="5715000" cy="4286250"/>
          </a:xfrm>
          <a:prstGeom xmlns:a="http://schemas.openxmlformats.org/drawingml/2006/main" prst="rect">
            <a:avLst/>
          </a:prstGeom>
        </p:spPr>
      </p:pic>
      <p:sp>
        <p:nvSpPr>
          <p:cNvPr id="4" name="interpretation">
            <a:extLst xmlns:a="http://schemas.openxmlformats.org/drawingml/2006/main">
              <a:ext uri="{FF2B5EF4-FFF2-40B4-BE49-F238E27FC236}">
                <a16:creationId xmlns:a16="http://schemas.microsoft.com/office/drawing/2014/main" id="{0ED52C36-7139-470B-A401-D7CE5F732B7C}"/>
              </a:ext>
            </a:extLst>
          </p:cNvPr>
          <p:cNvSpPr>
            <a:spLocks xmlns:a="http://schemas.openxmlformats.org/drawingml/2006/main" noGrp="1"/>
          </p:cNvSpPr>
          <p:nvPr/>
        </p:nvSpPr>
        <p:spPr>
          <a:xfrm xmlns:a="http://schemas.openxmlformats.org/drawingml/2006/main">
            <a:off x="6867525" y="2466975"/>
            <a:ext cx="46863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175" b="1">
                <a:solidFill>
                  <a:srgbClr val="192B25"/>
                </a:solidFill>
                <a:latin typeface="Helvetica Neue"/>
                <a:ea typeface="Helvetica Neue"/>
                <a:cs typeface="Helvetica Neue"/>
              </a:defRPr>
            </a:pPr>
            <a:r>
              <a:rPr sz="2175" b="1">
                <a:solidFill>
                  <a:srgbClr val="192B25"/>
                </a:solidFill>
                <a:latin typeface="Helvetica Neue"/>
                <a:ea typeface="Helvetica Neue"/>
                <a:cs typeface="Helvetica Neue"/>
              </a:rPr>
              <a:t>Pink notes capture concerns.</a:t>
            </a:r>
          </a:p>
          <a:p xmlns:a="http://schemas.openxmlformats.org/drawingml/2006/main">
            <a:pPr>
              <a:lnSpc>
                <a:spcPct val="110000"/>
              </a:lnSpc>
              <a:buNone/>
              <a:defRPr sz="2175" b="1">
                <a:solidFill>
                  <a:srgbClr val="192B25"/>
                </a:solidFill>
                <a:latin typeface="Helvetica Neue"/>
                <a:ea typeface="Helvetica Neue"/>
                <a:cs typeface="Helvetica Neue"/>
              </a:defRPr>
            </a:pPr>
            <a:r>
              <a:rPr sz="2175" b="1">
                <a:solidFill>
                  <a:srgbClr val="192B25"/>
                </a:solidFill>
                <a:latin typeface="Helvetica Neue"/>
                <a:ea typeface="Helvetica Neue"/>
                <a:cs typeface="Helvetica Neue"/>
              </a:rPr>
              <a:t>Yellow notes suggest directions.</a:t>
            </a:r>
          </a:p>
        </p:txBody>
      </p:sp>
      <p:sp>
        <p:nvSpPr>
          <p:cNvPr id="5" name="result">
            <a:extLst xmlns:a="http://schemas.openxmlformats.org/drawingml/2006/main">
              <a:ext uri="{FF2B5EF4-FFF2-40B4-BE49-F238E27FC236}">
                <a16:creationId xmlns:a16="http://schemas.microsoft.com/office/drawing/2014/main" id="{02DF5537-F94E-4468-B0CD-8471C2BAE6B9}"/>
              </a:ext>
            </a:extLst>
          </p:cNvPr>
          <p:cNvSpPr>
            <a:spLocks xmlns:a="http://schemas.openxmlformats.org/drawingml/2006/main" noGrp="1"/>
          </p:cNvSpPr>
          <p:nvPr/>
        </p:nvSpPr>
        <p:spPr>
          <a:xfrm xmlns:a="http://schemas.openxmlformats.org/drawingml/2006/main">
            <a:off x="6867525" y="3895725"/>
            <a:ext cx="4543425"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The retained workshop record and June follow-on discussion gave the team material to revisit, question, and develop.</a:t>
            </a:r>
          </a:p>
        </p:txBody>
      </p:sp>
      <p:sp>
        <p:nvSpPr>
          <p:cNvPr id="6" name="boundary">
            <a:extLst xmlns:a="http://schemas.openxmlformats.org/drawingml/2006/main">
              <a:ext uri="{FF2B5EF4-FFF2-40B4-BE49-F238E27FC236}">
                <a16:creationId xmlns:a16="http://schemas.microsoft.com/office/drawing/2014/main" id="{E1BF88A3-2376-49B6-A522-4F6DC5A8678C}"/>
              </a:ext>
            </a:extLst>
          </p:cNvPr>
          <p:cNvSpPr>
            <a:spLocks xmlns:a="http://schemas.openxmlformats.org/drawingml/2006/main" noGrp="1"/>
          </p:cNvSpPr>
          <p:nvPr/>
        </p:nvSpPr>
        <p:spPr>
          <a:xfrm xmlns:a="http://schemas.openxmlformats.org/drawingml/2006/main">
            <a:off x="6867525" y="5534025"/>
            <a:ext cx="45529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0">
                <a:solidFill>
                  <a:srgbClr val="58645D"/>
                </a:solidFill>
                <a:latin typeface="Helvetica Neue"/>
                <a:ea typeface="Helvetica Neue"/>
                <a:cs typeface="Helvetica Neue"/>
              </a:defRPr>
            </a:pPr>
            <a:r>
              <a:rPr sz="1575" b="0">
                <a:solidFill>
                  <a:srgbClr val="58645D"/>
                </a:solidFill>
                <a:latin typeface="Helvetica Neue"/>
                <a:ea typeface="Helvetica Neue"/>
                <a:cs typeface="Helvetica Neue"/>
              </a:rPr>
              <a:t>These are team-generated ideas, not user-validated findings or proof of shipped features.</a:t>
            </a:r>
          </a:p>
        </p:txBody>
      </p:sp>
      <p:sp>
        <p:nvSpPr>
          <p:cNvPr id="7" name="slide-number">
            <a:extLst xmlns:a="http://schemas.openxmlformats.org/drawingml/2006/main">
              <a:ext uri="{FF2B5EF4-FFF2-40B4-BE49-F238E27FC236}">
                <a16:creationId xmlns:a16="http://schemas.microsoft.com/office/drawing/2014/main" id="{9DE19305-E59E-457E-BD13-5DE5CDCD2464}"/>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07</a:t>
            </a:r>
          </a:p>
        </p:txBody>
      </p:sp>
    </p:spTree>
    <p:extLst>
      <p:ext uri="{BB962C8B-B14F-4D97-AF65-F5344CB8AC3E}">
        <p14:creationId xmlns:p14="http://schemas.microsoft.com/office/powerpoint/2010/main" val="1997284833"/>
      </p:ext>
    </p:extLst>
  </p:cSld>
</p:sld>
</file>

<file path=ppt/slides/slide8.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ection-label">
            <a:extLst xmlns:a="http://schemas.openxmlformats.org/drawingml/2006/main">
              <a:ext uri="{FF2B5EF4-FFF2-40B4-BE49-F238E27FC236}">
                <a16:creationId xmlns:a16="http://schemas.microsoft.com/office/drawing/2014/main" id="{5BC0639D-0D63-4337-8C4F-95275A2B8DB2}"/>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ARIZONA STATE UNIVERSITY   /   AI ANALYST, 2024</a:t>
            </a:r>
          </a:p>
        </p:txBody>
      </p:sp>
      <p:sp>
        <p:nvSpPr>
          <p:cNvPr id="2" name="headline">
            <a:extLst xmlns:a="http://schemas.openxmlformats.org/drawingml/2006/main">
              <a:ext uri="{FF2B5EF4-FFF2-40B4-BE49-F238E27FC236}">
                <a16:creationId xmlns:a16="http://schemas.microsoft.com/office/drawing/2014/main" id="{39161E23-DEF9-45C2-B728-ABA0D690AB9D}"/>
              </a:ext>
            </a:extLst>
          </p:cNvPr>
          <p:cNvSpPr>
            <a:spLocks xmlns:a="http://schemas.openxmlformats.org/drawingml/2006/main" noGrp="1"/>
          </p:cNvSpPr>
          <p:nvPr/>
        </p:nvSpPr>
        <p:spPr>
          <a:xfrm xmlns:a="http://schemas.openxmlformats.org/drawingml/2006/main">
            <a:off x="609600" y="1095375"/>
            <a:ext cx="10953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75" b="1">
                <a:solidFill>
                  <a:srgbClr val="192B25"/>
                </a:solidFill>
                <a:latin typeface="Helvetica Neue"/>
                <a:ea typeface="Helvetica Neue"/>
                <a:cs typeface="Helvetica Neue"/>
              </a:defRPr>
            </a:pPr>
            <a:r>
              <a:rPr sz="3675" b="1">
                <a:solidFill>
                  <a:srgbClr val="192B25"/>
                </a:solidFill>
                <a:latin typeface="Helvetica Neue"/>
                <a:ea typeface="Helvetica Neue"/>
                <a:cs typeface="Helvetica Neue"/>
              </a:rPr>
              <a:t>Keep a mentor in the learning loop</a:t>
            </a:r>
          </a:p>
        </p:txBody>
      </p:sp>
      <p:sp>
        <p:nvSpPr>
          <p:cNvPr id="3" name="proposal">
            <a:extLst xmlns:a="http://schemas.openxmlformats.org/drawingml/2006/main">
              <a:ext uri="{FF2B5EF4-FFF2-40B4-BE49-F238E27FC236}">
                <a16:creationId xmlns:a16="http://schemas.microsoft.com/office/drawing/2014/main" id="{671073EA-D899-4F92-B058-D830E3B79C04}"/>
              </a:ext>
            </a:extLst>
          </p:cNvPr>
          <p:cNvSpPr>
            <a:spLocks xmlns:a="http://schemas.openxmlformats.org/drawingml/2006/main" noGrp="1"/>
          </p:cNvSpPr>
          <p:nvPr/>
        </p:nvSpPr>
        <p:spPr>
          <a:xfrm xmlns:a="http://schemas.openxmlformats.org/drawingml/2006/main">
            <a:off x="609600" y="2390775"/>
            <a:ext cx="310515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I proposed two human reviews: first the learner context, then the generated task.</a:t>
            </a:r>
          </a:p>
        </p:txBody>
      </p:sp>
      <p:sp>
        <p:nvSpPr>
          <p:cNvPr id="4" name="stage">
            <a:extLst xmlns:a="http://schemas.openxmlformats.org/drawingml/2006/main">
              <a:ext uri="{FF2B5EF4-FFF2-40B4-BE49-F238E27FC236}">
                <a16:creationId xmlns:a16="http://schemas.microsoft.com/office/drawing/2014/main" id="{DE608EFC-C64B-4ED2-AF75-647B866C3D84}"/>
              </a:ext>
            </a:extLst>
          </p:cNvPr>
          <p:cNvSpPr>
            <a:spLocks xmlns:a="http://schemas.openxmlformats.org/drawingml/2006/main" noGrp="1"/>
          </p:cNvSpPr>
          <p:nvPr/>
        </p:nvSpPr>
        <p:spPr>
          <a:xfrm xmlns:a="http://schemas.openxmlformats.org/drawingml/2006/main">
            <a:off x="609600" y="4848225"/>
            <a:ext cx="31051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650" b="0">
                <a:solidFill>
                  <a:srgbClr val="58645D"/>
                </a:solidFill>
                <a:latin typeface="Helvetica Neue"/>
                <a:ea typeface="Helvetica Neue"/>
                <a:cs typeface="Helvetica Neue"/>
              </a:defRPr>
            </a:pPr>
            <a:r>
              <a:rPr sz="1650" b="0">
                <a:solidFill>
                  <a:srgbClr val="58645D"/>
                </a:solidFill>
                <a:latin typeface="Helvetica Neue"/>
                <a:ea typeface="Helvetica Neue"/>
                <a:cs typeface="Helvetica Neue"/>
              </a:rPr>
              <a:t>2024 design proposal.</a:t>
            </a:r>
          </a:p>
          <a:p xmlns:a="http://schemas.openxmlformats.org/drawingml/2006/main">
            <a:pPr>
              <a:lnSpc>
                <a:spcPct val="110000"/>
              </a:lnSpc>
              <a:buNone/>
              <a:defRPr sz="1650" b="0">
                <a:solidFill>
                  <a:srgbClr val="58645D"/>
                </a:solidFill>
                <a:latin typeface="Helvetica Neue"/>
                <a:ea typeface="Helvetica Neue"/>
                <a:cs typeface="Helvetica Neue"/>
              </a:defRPr>
            </a:pPr>
            <a:r>
              <a:rPr sz="1650" b="0">
                <a:solidFill>
                  <a:srgbClr val="58645D"/>
                </a:solidFill>
                <a:latin typeface="Helvetica Neue"/>
                <a:ea typeface="Helvetica Neue"/>
                <a:cs typeface="Helvetica Neue"/>
              </a:rPr>
              <a:t>Deployment and learner outcomes were not established.</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f7e0cf28dcc447e1"/>
          <a:stretch xmlns:a="http://schemas.openxmlformats.org/drawingml/2006/main"/>
        </p:blipFill>
        <p:spPr>
          <a:xfrm xmlns:a="http://schemas.openxmlformats.org/drawingml/2006/main">
            <a:off x="4229100" y="2059678"/>
            <a:ext cx="7353300" cy="4395995"/>
          </a:xfrm>
          <a:prstGeom xmlns:a="http://schemas.openxmlformats.org/drawingml/2006/main" prst="rect">
            <a:avLst/>
          </a:prstGeom>
        </p:spPr>
      </p:pic>
      <p:sp>
        <p:nvSpPr>
          <p:cNvPr id="6" name="reconstruction">
            <a:extLst xmlns:a="http://schemas.openxmlformats.org/drawingml/2006/main">
              <a:ext uri="{FF2B5EF4-FFF2-40B4-BE49-F238E27FC236}">
                <a16:creationId xmlns:a16="http://schemas.microsoft.com/office/drawing/2014/main" id="{8A0B3193-8468-4197-8330-0D3F8A18085E}"/>
              </a:ext>
            </a:extLst>
          </p:cNvPr>
          <p:cNvSpPr>
            <a:spLocks xmlns:a="http://schemas.openxmlformats.org/drawingml/2006/main" noGrp="1"/>
          </p:cNvSpPr>
          <p:nvPr/>
        </p:nvSpPr>
        <p:spPr>
          <a:xfrm xmlns:a="http://schemas.openxmlformats.org/drawingml/2006/main">
            <a:off x="4229100" y="6467475"/>
            <a:ext cx="70675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0">
                <a:solidFill>
                  <a:srgbClr val="58645D"/>
                </a:solidFill>
                <a:latin typeface="Helvetica Neue"/>
                <a:ea typeface="Helvetica Neue"/>
                <a:cs typeface="Helvetica Neue"/>
              </a:defRPr>
            </a:pPr>
            <a:r>
              <a:rPr sz="1200" b="0">
                <a:solidFill>
                  <a:srgbClr val="58645D"/>
                </a:solidFill>
                <a:latin typeface="Helvetica Neue"/>
                <a:ea typeface="Helvetica Neue"/>
                <a:cs typeface="Helvetica Neue"/>
              </a:rPr>
              <a:t>Simplified reconstruction of my documented proposal</a:t>
            </a:r>
          </a:p>
        </p:txBody>
      </p:sp>
      <p:sp>
        <p:nvSpPr>
          <p:cNvPr id="7" name="slide-number">
            <a:extLst xmlns:a="http://schemas.openxmlformats.org/drawingml/2006/main">
              <a:ext uri="{FF2B5EF4-FFF2-40B4-BE49-F238E27FC236}">
                <a16:creationId xmlns:a16="http://schemas.microsoft.com/office/drawing/2014/main" id="{26BD0E89-E5C2-47AB-AD61-D0548DCD2618}"/>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08</a:t>
            </a:r>
          </a:p>
        </p:txBody>
      </p:sp>
    </p:spTree>
    <p:extLst>
      <p:ext uri="{BB962C8B-B14F-4D97-AF65-F5344CB8AC3E}">
        <p14:creationId xmlns:p14="http://schemas.microsoft.com/office/powerpoint/2010/main" val="1756115097"/>
      </p:ext>
    </p:extLst>
  </p:cSld>
</p:sld>
</file>

<file path=ppt/slides/slide9.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29E13E22-0A7E-49AF-8C76-84C422407389}"/>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THE THREAD THROUGH MY WORK</a:t>
            </a:r>
          </a:p>
        </p:txBody>
      </p:sp>
      <p:sp>
        <p:nvSpPr>
          <p:cNvPr id="2" name="headline">
            <a:extLst xmlns:a="http://schemas.openxmlformats.org/drawingml/2006/main">
              <a:ext uri="{FF2B5EF4-FFF2-40B4-BE49-F238E27FC236}">
                <a16:creationId xmlns:a16="http://schemas.microsoft.com/office/drawing/2014/main" id="{A1040921-878C-43BE-8E93-6C982B4E1530}"/>
              </a:ext>
            </a:extLst>
          </p:cNvPr>
          <p:cNvSpPr>
            <a:spLocks xmlns:a="http://schemas.openxmlformats.org/drawingml/2006/main" noGrp="1"/>
          </p:cNvSpPr>
          <p:nvPr/>
        </p:nvSpPr>
        <p:spPr>
          <a:xfrm xmlns:a="http://schemas.openxmlformats.org/drawingml/2006/main">
            <a:off x="609600" y="1409700"/>
            <a:ext cx="6372225" cy="1514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4050" b="1">
                <a:solidFill>
                  <a:srgbClr val="192B25"/>
                </a:solidFill>
                <a:latin typeface="Helvetica Neue"/>
                <a:ea typeface="Helvetica Neue"/>
                <a:cs typeface="Helvetica Neue"/>
              </a:defRPr>
            </a:pPr>
            <a:r>
              <a:rPr sz="4050" b="1">
                <a:solidFill>
                  <a:srgbClr val="192B25"/>
                </a:solidFill>
                <a:latin typeface="Helvetica Neue"/>
                <a:ea typeface="Helvetica Neue"/>
                <a:cs typeface="Helvetica Neue"/>
              </a:rPr>
              <a:t>Listen closely.</a:t>
            </a:r>
          </a:p>
          <a:p xmlns:a="http://schemas.openxmlformats.org/drawingml/2006/main">
            <a:pPr>
              <a:lnSpc>
                <a:spcPct val="110000"/>
              </a:lnSpc>
              <a:buNone/>
              <a:defRPr sz="4050" b="1">
                <a:solidFill>
                  <a:srgbClr val="192B25"/>
                </a:solidFill>
                <a:latin typeface="Helvetica Neue"/>
                <a:ea typeface="Helvetica Neue"/>
                <a:cs typeface="Helvetica Neue"/>
              </a:defRPr>
            </a:pPr>
            <a:r>
              <a:rPr sz="4050" b="1">
                <a:solidFill>
                  <a:srgbClr val="192B25"/>
                </a:solidFill>
                <a:latin typeface="Helvetica Neue"/>
                <a:ea typeface="Helvetica Neue"/>
                <a:cs typeface="Helvetica Neue"/>
              </a:rPr>
              <a:t>Make room to try.</a:t>
            </a:r>
          </a:p>
        </p:txBody>
      </p:sp>
      <p:sp>
        <p:nvSpPr>
          <p:cNvPr id="3" name="story">
            <a:extLst xmlns:a="http://schemas.openxmlformats.org/drawingml/2006/main">
              <a:ext uri="{FF2B5EF4-FFF2-40B4-BE49-F238E27FC236}">
                <a16:creationId xmlns:a16="http://schemas.microsoft.com/office/drawing/2014/main" id="{0CA8879D-F210-464A-8CD7-B699F5B56DC2}"/>
              </a:ext>
            </a:extLst>
          </p:cNvPr>
          <p:cNvSpPr>
            <a:spLocks xmlns:a="http://schemas.openxmlformats.org/drawingml/2006/main" noGrp="1"/>
          </p:cNvSpPr>
          <p:nvPr/>
        </p:nvSpPr>
        <p:spPr>
          <a:xfrm xmlns:a="http://schemas.openxmlformats.org/drawingml/2006/main">
            <a:off x="609600" y="3505200"/>
            <a:ext cx="6048375"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Documentary storytelling taught me to listen. Learning design and UX taught me to notice where an explanation stops helping.</a:t>
            </a:r>
          </a:p>
        </p:txBody>
      </p:sp>
      <p:sp>
        <p:nvSpPr>
          <p:cNvPr id="4" name="approach">
            <a:extLst xmlns:a="http://schemas.openxmlformats.org/drawingml/2006/main">
              <a:ext uri="{FF2B5EF4-FFF2-40B4-BE49-F238E27FC236}">
                <a16:creationId xmlns:a16="http://schemas.microsoft.com/office/drawing/2014/main" id="{778CE451-8CD6-4B4E-A5AC-764CEBF948A5}"/>
              </a:ext>
            </a:extLst>
          </p:cNvPr>
          <p:cNvSpPr>
            <a:spLocks xmlns:a="http://schemas.openxmlformats.org/drawingml/2006/main" noGrp="1"/>
          </p:cNvSpPr>
          <p:nvPr/>
        </p:nvSpPr>
        <p:spPr>
          <a:xfrm xmlns:a="http://schemas.openxmlformats.org/drawingml/2006/main">
            <a:off x="609600" y="5200650"/>
            <a:ext cx="60293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58645D"/>
                </a:solidFill>
                <a:latin typeface="Helvetica Neue"/>
                <a:ea typeface="Helvetica Neue"/>
                <a:cs typeface="Helvetica Neue"/>
              </a:defRPr>
            </a:pPr>
            <a:r>
              <a:rPr sz="1800" b="0">
                <a:solidFill>
                  <a:srgbClr val="58645D"/>
                </a:solidFill>
                <a:latin typeface="Helvetica Neue"/>
                <a:ea typeface="Helvetica Neue"/>
                <a:cs typeface="Helvetica Neue"/>
              </a:rPr>
              <a:t>I bring that attention to a learner comparing two drafts, a team sketching an idea, and a group finding its next step together.</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44c2a11a062419a"/>
          <a:stretch xmlns:a="http://schemas.openxmlformats.org/drawingml/2006/main"/>
        </p:blipFill>
        <p:spPr>
          <a:xfrm xmlns:a="http://schemas.openxmlformats.org/drawingml/2006/main">
            <a:off x="7381875" y="1524000"/>
            <a:ext cx="4333875" cy="4333875"/>
          </a:xfrm>
          <a:prstGeom xmlns:a="http://schemas.openxmlformats.org/drawingml/2006/main" prst="rect">
            <a:avLst/>
          </a:prstGeom>
        </p:spPr>
      </p:pic>
      <p:sp>
        <p:nvSpPr>
          <p:cNvPr id="6" name="slide-number">
            <a:extLst xmlns:a="http://schemas.openxmlformats.org/drawingml/2006/main">
              <a:ext uri="{FF2B5EF4-FFF2-40B4-BE49-F238E27FC236}">
                <a16:creationId xmlns:a16="http://schemas.microsoft.com/office/drawing/2014/main" id="{32071E8B-5146-4F67-AD75-FC3CDF8C53D4}"/>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09</a:t>
            </a:r>
          </a:p>
        </p:txBody>
      </p:sp>
    </p:spTree>
    <p:extLst>
      <p:ext uri="{BB962C8B-B14F-4D97-AF65-F5344CB8AC3E}">
        <p14:creationId xmlns:p14="http://schemas.microsoft.com/office/powerpoint/2010/main" val="1685134582"/>
      </p:ext>
    </p:extLst>
  </p:cSld>
</p:sld>
</file>

<file path=ppt/slides/slide10.xml><?xml version="1.0" encoding="utf-8"?>
<p:sld xmlns:p="http://schemas.openxmlformats.org/presentationml/2006/main">
  <p:cSld>
    <p:bg>
      <p:bgPr>
        <a:solidFill xmlns:a="http://schemas.openxmlformats.org/drawingml/2006/main">
          <a:srgbClr val="244D3C"/>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88976E8B-B54B-4C2A-B524-6D919E906AE0}"/>
              </a:ext>
            </a:extLst>
          </p:cNvPr>
          <p:cNvSpPr>
            <a:spLocks xmlns:a="http://schemas.openxmlformats.org/drawingml/2006/main" noGrp="1"/>
          </p:cNvSpPr>
          <p:nvPr/>
        </p:nvSpPr>
        <p:spPr>
          <a:xfrm xmlns:a="http://schemas.openxmlformats.org/drawingml/2006/main">
            <a:off x="609600" y="523875"/>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DBEB89"/>
                </a:solidFill>
                <a:latin typeface="Helvetica Neue"/>
                <a:ea typeface="Helvetica Neue"/>
                <a:cs typeface="Helvetica Neue"/>
              </a:defRPr>
            </a:pPr>
            <a:r>
              <a:rPr sz="1200" b="1">
                <a:solidFill>
                  <a:srgbClr val="DBEB89"/>
                </a:solidFill>
                <a:latin typeface="Helvetica Neue"/>
                <a:ea typeface="Helvetica Neue"/>
                <a:cs typeface="Helvetica Neue"/>
              </a:rPr>
              <a:t>KYLE HOBSON   /   LEARNING &amp; FACILITATION</a:t>
            </a:r>
          </a:p>
        </p:txBody>
      </p:sp>
      <p:sp>
        <p:nvSpPr>
          <p:cNvPr id="2" name="headline">
            <a:extLst xmlns:a="http://schemas.openxmlformats.org/drawingml/2006/main">
              <a:ext uri="{FF2B5EF4-FFF2-40B4-BE49-F238E27FC236}">
                <a16:creationId xmlns:a16="http://schemas.microsoft.com/office/drawing/2014/main" id="{D1056C43-72BD-44DA-89F4-1254017AA9D7}"/>
              </a:ext>
            </a:extLst>
          </p:cNvPr>
          <p:cNvSpPr>
            <a:spLocks xmlns:a="http://schemas.openxmlformats.org/drawingml/2006/main" noGrp="1"/>
          </p:cNvSpPr>
          <p:nvPr/>
        </p:nvSpPr>
        <p:spPr>
          <a:xfrm xmlns:a="http://schemas.openxmlformats.org/drawingml/2006/main">
            <a:off x="609600" y="1552575"/>
            <a:ext cx="10572750" cy="1971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4875" b="1">
                <a:solidFill>
                  <a:srgbClr val="F4F2E9"/>
                </a:solidFill>
                <a:latin typeface="Helvetica Neue"/>
                <a:ea typeface="Helvetica Neue"/>
                <a:cs typeface="Helvetica Neue"/>
              </a:defRPr>
            </a:pPr>
            <a:r>
              <a:rPr sz="4875" b="1">
                <a:solidFill>
                  <a:srgbClr val="F4F2E9"/>
                </a:solidFill>
                <a:latin typeface="Helvetica Neue"/>
                <a:ea typeface="Helvetica Neue"/>
                <a:cs typeface="Helvetica Neue"/>
              </a:rPr>
              <a:t>What should people</a:t>
            </a:r>
          </a:p>
          <a:p xmlns:a="http://schemas.openxmlformats.org/drawingml/2006/main">
            <a:pPr>
              <a:lnSpc>
                <a:spcPct val="110000"/>
              </a:lnSpc>
              <a:buNone/>
              <a:defRPr sz="4875" b="1">
                <a:solidFill>
                  <a:srgbClr val="F4F2E9"/>
                </a:solidFill>
                <a:latin typeface="Helvetica Neue"/>
                <a:ea typeface="Helvetica Neue"/>
                <a:cs typeface="Helvetica Neue"/>
              </a:defRPr>
            </a:pPr>
            <a:r>
              <a:rPr sz="4875" b="1">
                <a:solidFill>
                  <a:srgbClr val="F4F2E9"/>
                </a:solidFill>
                <a:latin typeface="Helvetica Neue"/>
                <a:ea typeface="Helvetica Neue"/>
                <a:cs typeface="Helvetica Neue"/>
              </a:rPr>
              <a:t>be able to do next?</a:t>
            </a:r>
          </a:p>
        </p:txBody>
      </p:sp>
      <p:sp>
        <p:nvSpPr>
          <p:cNvPr id="3" name="contact-intent">
            <a:extLst xmlns:a="http://schemas.openxmlformats.org/drawingml/2006/main">
              <a:ext uri="{FF2B5EF4-FFF2-40B4-BE49-F238E27FC236}">
                <a16:creationId xmlns:a16="http://schemas.microsoft.com/office/drawing/2014/main" id="{3B29A0B8-DCCB-462B-9186-D095CDB1E678}"/>
              </a:ext>
            </a:extLst>
          </p:cNvPr>
          <p:cNvSpPr>
            <a:spLocks xmlns:a="http://schemas.openxmlformats.org/drawingml/2006/main" noGrp="1"/>
          </p:cNvSpPr>
          <p:nvPr/>
        </p:nvSpPr>
        <p:spPr>
          <a:xfrm xmlns:a="http://schemas.openxmlformats.org/drawingml/2006/main">
            <a:off x="647700" y="3962400"/>
            <a:ext cx="10382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F4F2E9"/>
                </a:solidFill>
                <a:latin typeface="Helvetica Neue"/>
                <a:ea typeface="Helvetica Neue"/>
                <a:cs typeface="Helvetica Neue"/>
              </a:defRPr>
            </a:pPr>
            <a:r>
              <a:rPr sz="2025" b="0">
                <a:solidFill>
                  <a:srgbClr val="F4F2E9"/>
                </a:solidFill>
                <a:latin typeface="Helvetica Neue"/>
                <a:ea typeface="Helvetica Neue"/>
                <a:cs typeface="Helvetica Neue"/>
              </a:rPr>
              <a:t>Instructional design · AI literacy · learning experiences</a:t>
            </a:r>
          </a:p>
          <a:p xmlns:a="http://schemas.openxmlformats.org/drawingml/2006/main">
            <a:pPr>
              <a:lnSpc>
                <a:spcPct val="110000"/>
              </a:lnSpc>
              <a:buNone/>
              <a:defRPr sz="2025" b="0">
                <a:solidFill>
                  <a:srgbClr val="F4F2E9"/>
                </a:solidFill>
                <a:latin typeface="Helvetica Neue"/>
                <a:ea typeface="Helvetica Neue"/>
                <a:cs typeface="Helvetica Neue"/>
              </a:defRPr>
            </a:pPr>
            <a:r>
              <a:rPr sz="2025" b="0">
                <a:solidFill>
                  <a:srgbClr val="F4F2E9"/>
                </a:solidFill>
                <a:latin typeface="Helvetica Neue"/>
                <a:ea typeface="Helvetica Neue"/>
                <a:cs typeface="Helvetica Neue"/>
              </a:rPr>
              <a:t>customer education · workshop facilitation</a:t>
            </a:r>
          </a:p>
        </p:txBody>
      </p:sp>
      <p:sp>
        <p:nvSpPr>
          <p:cNvPr id="4" name="email">
            <a:extLst xmlns:a="http://schemas.openxmlformats.org/drawingml/2006/main">
              <a:ext uri="{FF2B5EF4-FFF2-40B4-BE49-F238E27FC236}">
                <a16:creationId xmlns:a16="http://schemas.microsoft.com/office/drawing/2014/main" id="{F8E10FB9-FE38-49C8-A358-3B9FFC4CAC96}"/>
              </a:ext>
            </a:extLst>
          </p:cNvPr>
          <p:cNvSpPr>
            <a:spLocks xmlns:a="http://schemas.openxmlformats.org/drawingml/2006/main" noGrp="1"/>
          </p:cNvSpPr>
          <p:nvPr/>
        </p:nvSpPr>
        <p:spPr>
          <a:xfrm xmlns:a="http://schemas.openxmlformats.org/drawingml/2006/main">
            <a:off x="647700" y="5257800"/>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75" b="0" u="sng">
                <a:solidFill>
                  <a:srgbClr val="DBEB89"/>
                </a:solidFill>
                <a:latin typeface="Helvetica Neue"/>
                <a:ea typeface="Helvetica Neue"/>
                <a:cs typeface="Helvetica Neue"/>
              </a:defRPr>
            </a:pPr>
            <a:r>
              <a:rPr sz="1875" b="0" u="sng">
                <a:solidFill>
                  <a:srgbClr val="DBEB89"/>
                </a:solidFill>
                <a:latin typeface="Helvetica Neue"/>
                <a:ea typeface="Helvetica Neue"/>
                <a:cs typeface="Helvetica Neue"/>
                <a:hlinkClick xmlns:r="http://schemas.openxmlformats.org/officeDocument/2006/relationships" r:id="Rfba4238d50e641cc"/>
              </a:rPr>
              <a:t>JonathanKyleHobson@gmail.com</a:t>
            </a:r>
          </a:p>
        </p:txBody>
      </p:sp>
      <p:sp>
        <p:nvSpPr>
          <p:cNvPr id="5" name="portfolio">
            <a:extLst xmlns:a="http://schemas.openxmlformats.org/drawingml/2006/main">
              <a:ext uri="{FF2B5EF4-FFF2-40B4-BE49-F238E27FC236}">
                <a16:creationId xmlns:a16="http://schemas.microsoft.com/office/drawing/2014/main" id="{384AB903-4E5A-4FE4-A25C-7D94C6F7B0AC}"/>
              </a:ext>
            </a:extLst>
          </p:cNvPr>
          <p:cNvSpPr>
            <a:spLocks xmlns:a="http://schemas.openxmlformats.org/drawingml/2006/main" noGrp="1"/>
          </p:cNvSpPr>
          <p:nvPr/>
        </p:nvSpPr>
        <p:spPr>
          <a:xfrm xmlns:a="http://schemas.openxmlformats.org/drawingml/2006/main">
            <a:off x="647700" y="5867400"/>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u="sng">
                <a:solidFill>
                  <a:srgbClr val="DBEB89"/>
                </a:solidFill>
                <a:latin typeface="Helvetica Neue"/>
                <a:ea typeface="Helvetica Neue"/>
                <a:cs typeface="Helvetica Neue"/>
              </a:defRPr>
            </a:pPr>
            <a:r>
              <a:rPr sz="1725" b="0" u="sng">
                <a:solidFill>
                  <a:srgbClr val="DBEB89"/>
                </a:solidFill>
                <a:latin typeface="Helvetica Neue"/>
                <a:ea typeface="Helvetica Neue"/>
                <a:cs typeface="Helvetica Neue"/>
                <a:hlinkClick xmlns:r="http://schemas.openxmlformats.org/officeDocument/2006/relationships" r:id="R97b0cdda115b4559"/>
              </a:rPr>
              <a:t>jonathankhobson.github.io/portfolio/learning</a:t>
            </a:r>
          </a:p>
        </p:txBody>
      </p:sp>
      <p:sp>
        <p:nvSpPr>
          <p:cNvPr id="6" name="slide-number">
            <a:extLst xmlns:a="http://schemas.openxmlformats.org/drawingml/2006/main">
              <a:ext uri="{FF2B5EF4-FFF2-40B4-BE49-F238E27FC236}">
                <a16:creationId xmlns:a16="http://schemas.microsoft.com/office/drawing/2014/main" id="{43919B5E-6122-4F65-BC48-E73984DA3E8B}"/>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DBEB89"/>
                </a:solidFill>
                <a:latin typeface="Helvetica Neue"/>
                <a:ea typeface="Helvetica Neue"/>
                <a:cs typeface="Helvetica Neue"/>
              </a:defRPr>
            </a:pPr>
            <a:r>
              <a:rPr sz="1050" b="0">
                <a:solidFill>
                  <a:srgbClr val="DBEB89"/>
                </a:solidFill>
                <a:latin typeface="Helvetica Neue"/>
                <a:ea typeface="Helvetica Neue"/>
                <a:cs typeface="Helvetica Neue"/>
              </a:rPr>
              <a:t>10</a:t>
            </a:r>
          </a:p>
        </p:txBody>
      </p:sp>
    </p:spTree>
    <p:extLst>
      <p:ext uri="{BB962C8B-B14F-4D97-AF65-F5344CB8AC3E}">
        <p14:creationId xmlns:p14="http://schemas.microsoft.com/office/powerpoint/2010/main" val="771268161"/>
      </p:ext>
    </p:extLst>
  </p:cSld>
</p:sld>
</file>

<file path=ppt/theme/theme1.xml><?xml version="1.0" encoding="utf-8"?>
<a:theme xmlns:a="http://schemas.openxmlformats.org/drawingml/2006/main" name="ChatGPT">
  <a:themeElements>
    <a:clrScheme name="Kyle Portfolio">
      <a:dk1>
        <a:srgbClr val="192B25"/>
      </a:dk1>
      <a:lt1>
        <a:srgbClr val="FFFFFF"/>
      </a:lt1>
      <a:dk2>
        <a:srgbClr val="244D3C"/>
      </a:dk2>
      <a:lt2>
        <a:srgbClr val="F4F2E9"/>
      </a:lt2>
      <a:accent1>
        <a:srgbClr val="244D3C"/>
      </a:accent1>
      <a:accent2>
        <a:srgbClr val="DBEB89"/>
      </a:accent2>
      <a:accent3>
        <a:srgbClr val="E1E8DB"/>
      </a:accent3>
      <a:accent4>
        <a:srgbClr val="58645D"/>
      </a:accent4>
      <a:accent5>
        <a:srgbClr val="192B25"/>
      </a:accent5>
      <a:accent6>
        <a:srgbClr val="F4F2E9"/>
      </a:accent6>
      <a:hlink>
        <a:srgbClr val="DBEB89"/>
      </a:hlink>
      <a:folHlink>
        <a:srgbClr val="DBEB89"/>
      </a:folHlink>
    </a:clrScheme>
    <a:fontScheme name="Office">
      <a:majorFont>
        <a:latin typeface="Calibri Light"/>
        <a:ea typeface="Calibri Light"/>
        <a:cs typeface="Calibri Light"/>
      </a:majorFont>
      <a:minorFont>
        <a:latin typeface="Calibri"/>
        <a:ea typeface="Calibri"/>
        <a:cs typeface="Calibri"/>
      </a:minorFont>
    </a:fontScheme>
    <a:fmtScheme name="Kyle Portfolio">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2026-09-09T17:31:47.8050000Z</dcterms:created>
  <dcterms:modified xsi:type="dcterms:W3CDTF">2026-09-09T17:31:47.8050000Z</dcterms:modified>
</coreProperties>
</file>