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a7b79867544391" /><Relationship Type="http://schemas.openxmlformats.org/officeDocument/2006/relationships/extended-properties" Target="/docProps/app.xml" Id="R52e7697b4e184a9f" /><Relationship Type="http://schemas.openxmlformats.org/officeDocument/2006/relationships/officeDocument" Target="/ppt/presentation.xml" Id="R9feb214620744d07" /></Relationships>
</file>

<file path=ppt/presentation.xml><?xml version="1.0" encoding="utf-8"?>
<p:presentation xmlns:p="http://schemas.openxmlformats.org/presentationml/2006/main">
  <p:sldMasterIdLst>
    <p:sldMasterId xmlns:r="http://schemas.openxmlformats.org/officeDocument/2006/relationships" id="2147483648" r:id="Rbf3c1111317b4d6d"/>
  </p:sldMasterIdLst>
  <p:notesMasterIdLst>
    <p:notesMasterId xmlns:r="http://schemas.openxmlformats.org/officeDocument/2006/relationships" r:id="Rd9bab16332254741"/>
  </p:notesMasterIdLst>
  <p:sldIdLst>
    <p:sldId xmlns:r="http://schemas.openxmlformats.org/officeDocument/2006/relationships" id="256" r:id="R82d6ddc7dc0d4582"/>
    <p:sldId xmlns:r="http://schemas.openxmlformats.org/officeDocument/2006/relationships" id="257" r:id="Rfd584be3bba7417e"/>
    <p:sldId xmlns:r="http://schemas.openxmlformats.org/officeDocument/2006/relationships" id="258" r:id="R26251d319e194c1a"/>
    <p:sldId xmlns:r="http://schemas.openxmlformats.org/officeDocument/2006/relationships" id="259" r:id="R0b8cc757e9ac4b40"/>
    <p:sldId xmlns:r="http://schemas.openxmlformats.org/officeDocument/2006/relationships" id="260" r:id="Rb6e6abadf4d04649"/>
    <p:sldId xmlns:r="http://schemas.openxmlformats.org/officeDocument/2006/relationships" id="261" r:id="R97868883916f4289"/>
    <p:sldId xmlns:r="http://schemas.openxmlformats.org/officeDocument/2006/relationships" id="262" r:id="Rd1c6e3e0c9d944b8"/>
    <p:sldId xmlns:r="http://schemas.openxmlformats.org/officeDocument/2006/relationships" id="263" r:id="Rfbb6d9a1f544411c"/>
    <p:sldId xmlns:r="http://schemas.openxmlformats.org/officeDocument/2006/relationships" id="264" r:id="R1794c54da0a34e30"/>
    <p:sldId xmlns:r="http://schemas.openxmlformats.org/officeDocument/2006/relationships" id="265" r:id="R4f335e2384ea41ea"/>
    <p:sldId xmlns:r="http://schemas.openxmlformats.org/officeDocument/2006/relationships" id="266" r:id="R9950eb971c0b40cf"/>
    <p:sldId xmlns:r="http://schemas.openxmlformats.org/officeDocument/2006/relationships" id="267" r:id="R9c721fb33b584c2b"/>
    <p:sldId xmlns:r="http://schemas.openxmlformats.org/officeDocument/2006/relationships" id="268" r:id="R56b406de8763400e"/>
    <p:sldId xmlns:r="http://schemas.openxmlformats.org/officeDocument/2006/relationships" id="269" r:id="R1435ea297b12489d"/>
    <p:sldId xmlns:r="http://schemas.openxmlformats.org/officeDocument/2006/relationships" id="270" r:id="Rda83cb7f91214895"/>
    <p:sldId xmlns:r="http://schemas.openxmlformats.org/officeDocument/2006/relationships" id="271" r:id="Rc934218ffdf042b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05474285abc4028" /><Relationship Type="http://schemas.openxmlformats.org/officeDocument/2006/relationships/slideMaster" Target="/ppt/slideMasters/slideMaster1.xml" Id="Rbf3c1111317b4d6d" /><Relationship Type="http://schemas.openxmlformats.org/officeDocument/2006/relationships/notesMaster" Target="/ppt/notesMasters/notesMaster1.xml" Id="Rd9bab16332254741" /><Relationship Type="http://schemas.openxmlformats.org/officeDocument/2006/relationships/presProps" Target="/ppt/presProps.xml" Id="Rfa4be81ea82840e2" /><Relationship Type="http://schemas.openxmlformats.org/officeDocument/2006/relationships/tableStyles" Target="/ppt/tableStyles.xml" Id="R033b65a1fd9b42b6" /><Relationship Type="http://schemas.openxmlformats.org/officeDocument/2006/relationships/slide" Target="/ppt/slides/slide1.xml" Id="R82d6ddc7dc0d4582" /><Relationship Type="http://schemas.openxmlformats.org/officeDocument/2006/relationships/slide" Target="/ppt/slides/slide2.xml" Id="Rfd584be3bba7417e" /><Relationship Type="http://schemas.openxmlformats.org/officeDocument/2006/relationships/slide" Target="/ppt/slides/slide3.xml" Id="R26251d319e194c1a" /><Relationship Type="http://schemas.openxmlformats.org/officeDocument/2006/relationships/slide" Target="/ppt/slides/slide4.xml" Id="R0b8cc757e9ac4b40" /><Relationship Type="http://schemas.openxmlformats.org/officeDocument/2006/relationships/slide" Target="/ppt/slides/slide5.xml" Id="Rb6e6abadf4d04649" /><Relationship Type="http://schemas.openxmlformats.org/officeDocument/2006/relationships/slide" Target="/ppt/slides/slide6.xml" Id="R97868883916f4289" /><Relationship Type="http://schemas.openxmlformats.org/officeDocument/2006/relationships/slide" Target="/ppt/slides/slide7.xml" Id="Rd1c6e3e0c9d944b8" /><Relationship Type="http://schemas.openxmlformats.org/officeDocument/2006/relationships/slide" Target="/ppt/slides/slide8.xml" Id="Rfbb6d9a1f544411c" /><Relationship Type="http://schemas.openxmlformats.org/officeDocument/2006/relationships/slide" Target="/ppt/slides/slide9.xml" Id="R1794c54da0a34e30" /><Relationship Type="http://schemas.openxmlformats.org/officeDocument/2006/relationships/slide" Target="/ppt/slides/slide10.xml" Id="R4f335e2384ea41ea" /><Relationship Type="http://schemas.openxmlformats.org/officeDocument/2006/relationships/slide" Target="/ppt/slides/slide11.xml" Id="R9950eb971c0b40cf" /><Relationship Type="http://schemas.openxmlformats.org/officeDocument/2006/relationships/slide" Target="/ppt/slides/slide12.xml" Id="R9c721fb33b584c2b" /><Relationship Type="http://schemas.openxmlformats.org/officeDocument/2006/relationships/slide" Target="/ppt/slides/slide13.xml" Id="R56b406de8763400e" /><Relationship Type="http://schemas.openxmlformats.org/officeDocument/2006/relationships/slide" Target="/ppt/slides/slide14.xml" Id="R1435ea297b12489d" /><Relationship Type="http://schemas.openxmlformats.org/officeDocument/2006/relationships/slide" Target="/ppt/slides/slide15.xml" Id="Rda83cb7f91214895" /><Relationship Type="http://schemas.openxmlformats.org/officeDocument/2006/relationships/slide" Target="/ppt/slides/slide16.xml" Id="Rc934218ffdf042b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bfbbe59389d4a6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1497e8c49d441e1" /><Relationship Type="http://schemas.openxmlformats.org/officeDocument/2006/relationships/notesMaster" Target="/ppt/notesMasters/notesMaster1.xml" Id="Re3ef4248a08d4ebf"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da7041545744a1" /><Relationship Type="http://schemas.openxmlformats.org/officeDocument/2006/relationships/notesMaster" Target="/ppt/notesMasters/notesMaster1.xml" Id="R2bdb3501ed1a4123" /></Relationships>
</file>

<file path=ppt/notesSlides/_rels/notesSlide3.xml.rels>&#65279;<?xml version="1.0" encoding="utf-8"?><Relationships xmlns="http://schemas.openxmlformats.org/package/2006/relationships"><Relationship Type="http://schemas.openxmlformats.org/officeDocument/2006/relationships/slide" Target="/ppt/slides/slide3.xml" Id="Rc5e31117bb5d4c60" /><Relationship Type="http://schemas.openxmlformats.org/officeDocument/2006/relationships/notesMaster" Target="/ppt/notesMasters/notesMaster1.xml" Id="R6cd24c45888041ce" /></Relationships>
</file>

<file path=ppt/notesSlides/_rels/notesSlide4.xml.rels>&#65279;<?xml version="1.0" encoding="utf-8"?><Relationships xmlns="http://schemas.openxmlformats.org/package/2006/relationships"><Relationship Type="http://schemas.openxmlformats.org/officeDocument/2006/relationships/slide" Target="/ppt/slides/slide4.xml" Id="R3db35e3fac954e47" /><Relationship Type="http://schemas.openxmlformats.org/officeDocument/2006/relationships/notesMaster" Target="/ppt/notesMasters/notesMaster1.xml" Id="R99049978986d4382"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cbd87505854ec6" /><Relationship Type="http://schemas.openxmlformats.org/officeDocument/2006/relationships/notesMaster" Target="/ppt/notesMasters/notesMaster1.xml" Id="R715dd810bf4b4169" /></Relationships>
</file>

<file path=ppt/notesSlides/_rels/notesSlide6.xml.rels>&#65279;<?xml version="1.0" encoding="utf-8"?><Relationships xmlns="http://schemas.openxmlformats.org/package/2006/relationships"><Relationship Type="http://schemas.openxmlformats.org/officeDocument/2006/relationships/slide" Target="/ppt/slides/slide6.xml" Id="R30b5fbec51f54424" /><Relationship Type="http://schemas.openxmlformats.org/officeDocument/2006/relationships/notesMaster" Target="/ppt/notesMasters/notesMaster1.xml" Id="R687d2672a08a4c0a" /></Relationships>
</file>

<file path=ppt/notesSlides/_rels/notesSlide7.xml.rels>&#65279;<?xml version="1.0" encoding="utf-8"?><Relationships xmlns="http://schemas.openxmlformats.org/package/2006/relationships"><Relationship Type="http://schemas.openxmlformats.org/officeDocument/2006/relationships/slide" Target="/ppt/slides/slide7.xml" Id="Rd6464e6fca394fa5" /><Relationship Type="http://schemas.openxmlformats.org/officeDocument/2006/relationships/notesMaster" Target="/ppt/notesMasters/notesMaster1.xml" Id="Ra3a606e1f8d142b0" /></Relationships>
</file>

<file path=ppt/notesSlides/_rels/notesSlide8.xml.rels>&#65279;<?xml version="1.0" encoding="utf-8"?><Relationships xmlns="http://schemas.openxmlformats.org/package/2006/relationships"><Relationship Type="http://schemas.openxmlformats.org/officeDocument/2006/relationships/slide" Target="/ppt/slides/slide8.xml" Id="R40a72581354d4d50" /><Relationship Type="http://schemas.openxmlformats.org/officeDocument/2006/relationships/notesMaster" Target="/ppt/notesMasters/notesMaster1.xml" Id="Redcce6b05e5d479c"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e813dd760643b3" /><Relationship Type="http://schemas.openxmlformats.org/officeDocument/2006/relationships/notesMaster" Target="/ppt/notesMasters/notesMaster1.xml" Id="Rde260733f779470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0d07afa51bf4f9e" /><Relationship Type="http://schemas.openxmlformats.org/officeDocument/2006/relationships/notesMaster" Target="/ppt/notesMasters/notesMaster1.xml" Id="R644ddc7c9713462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4d61f44bc884c87" /><Relationship Type="http://schemas.openxmlformats.org/officeDocument/2006/relationships/notesMaster" Target="/ppt/notesMasters/notesMaster1.xml" Id="R1d87a0c8cfd74a6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12046e272aa435e" /><Relationship Type="http://schemas.openxmlformats.org/officeDocument/2006/relationships/notesMaster" Target="/ppt/notesMasters/notesMaster1.xml" Id="R3f8bd1a9afa64f8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4c08010d9cb4b08" /><Relationship Type="http://schemas.openxmlformats.org/officeDocument/2006/relationships/notesMaster" Target="/ppt/notesMasters/notesMaster1.xml" Id="R69cbb9ff0e0f4bc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1ed86f28a7f4eaa" /><Relationship Type="http://schemas.openxmlformats.org/officeDocument/2006/relationships/notesMaster" Target="/ppt/notesMasters/notesMaster1.xml" Id="R7fd85935fc5f4b0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7ac3d753ac247f7" /><Relationship Type="http://schemas.openxmlformats.org/officeDocument/2006/relationships/notesMaster" Target="/ppt/notesMasters/notesMaster1.xml" Id="Rce3e43cbdead482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c16f1f4b53c4312" /><Relationship Type="http://schemas.openxmlformats.org/officeDocument/2006/relationships/notesMaster" Target="/ppt/notesMasters/notesMaster1.xml" Id="Rccd024ebe8e44eb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Kyle Hobson, UX Designer. Source: selected original SmartTagIt Flint design export. Interface content and values are illustrative design content. The deck discusses design deliverables, handoff and proposed iterations, with work stage stated at each case opening.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Case: Flint, SmartTagIt at FactorLab. Kyle: UX Designer &amp; Researcher (Contract), 2025–2026. Source: original embedded screenshots from factorlab-slides-v1-2, page 4, visually compared with the current Google Slides source. The older interface uses an empty question field and category controls. My revised design shows concrete suggested questions and an example filled into the input for review or editing. The broader question library remains available. This comparison shows a design decision, not a measured gain or proof of the released navigation layout. The companion mobile entry remains in the website case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original Flint response-in-progress mobile export and design walkthrough. The inset enlarges an unchanged region of the same source image. Kyle explored the waiting treatment alongside the conversation and discussed animation constraints with engineering.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selected original Flint interrupted-response and offline design variants, including the March 27, 2026 error-state handoff. Distinct recovery actions follow the state: Ask again or Continue for a partial response, and retry after connection loss with the question preserved. Deliverable: connected flows, interaction states and engineering annotations. An August 3, 2026 engineering reply reports Ask a Question error states implemented to approved Figma; AI Assist still used older patterns. This is an implementation report, not independent behavior testing or a measured recovery improvement.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Case: About Me, SmartTagIt at FactorLab. Kyle: UX Designer &amp; Researcher (Contract), 2026. Source: original About Me Figma direction and April–May 2026 walkthroughs. The displayed crop retains original sample content. Engineering reported web/server changes live September 2 and both mobile apps live September 3, 2026. These images document design iterations; exact correspondence to released screens has not been verified.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About Me Accomplishments decision, August 2026. Kyle compared his grid with an engineering table, identified information missing from his own version, recommended retaining the table, and refined the labels. The displayed crop of an original design omits the followed-people link because that idea was deferred. Counts and dates are sample design content, not user outcomes. Exact correspondence to a released screen remains unverified.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original About Me Topic Comparison widget and stakeholder design discussions. Values are illustrative design content, not research outcomes. Kyle advocated neutral feedback and made cohort definition and interpretation questions explicit. The case output was a family of insight layouts and concrete product questions for alignment.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September 8 design captures show a contextual Add detail entry and an action sheet within the existing observation flow. Kyle designed issue and approval paths with shared foundations and different requirements. Engineering reported core Workflow live September 23, 2026, with prior Open Issue data migrated. Exact captured screen variants have not been matched against 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September 8 original design captures show empty demonstration forms with no user identities. Kyle reused assignment and detail patterns while defining task-specific required fields and statuses for issue creation and approval requests. Engineering reported the core Workflow live September 23, 2026. Report and email integrations remained under review. These are design-stage captures; exact production visual match and user impact are unverified.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before: screenshot supplied by Kyle, corroborated by the April 2 stakeholder walkthrough. The blue square is the Stop control during active recording, not an idle Record button. After: original April design export. The April 14 immediate scope concerned the View Details footer, retaining split-screen and replacing the problematic bottom Submit with camera controls. Implementation and post-change testing remain unverified. Consistency and standards is the design rationale; color alone does not establish accessibility.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camera flow designs by Kyle, shown as broader design exploration. These three screens do not imply that the entire polished flow was approved or shipped. In the scope discussion Kyle advocated retaining existing preview, Retake and Use Video functionality. Visibility of system status: elapsed time and Stop distinguish active recording. User control: review allows a decision before keeping the video. No measured task-success or time-saving claim is made.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Future-scope PIP proposal supplied by Kyle and supported by original archived designs. A project-name strip is obscured; all other design pixels are preserved. Movability is proposed behavior, not demonstrated by the static image. The April handoff separated PIP from the immediate control change. The intended benefit is more room for form review while recording. It remains a design hypothesis with no verified implementation or user-test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Case: Oak AI. Kyle: Lead UX Researcher, 2023–2025. Source: original Oak navigation evaluation screenshot, with the identity area omitted. Training the assistant, starting Vibecheck and requesting support appear as competing entry points. Kyle documented the labels and visual treatments and used the audit to make these choices explicit for review. Work stage: usability evaluation and design recommendations. This slide does not present a finished navigation redesign or a user-study finding.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original Oak desktop evaluation and error-messaging recommendation artifact. The shown crops retain original interface pixels and exclude the identity-bearing example field. Original and Proposed labels distinguish the existing interface from the recommendation. The evaluation identified error feedback that did not explain recovery, and the recommendation made a specific correction visible near the password field. This is a recommendation, not a measured usability improvement or a claim that the exact variant shipped.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Personal story is based on Kyle’s self-described documentary filmmaking, digital storytelling and game facilitation background. It is an editorial connection, not a measured business-outcome claim. The portrait is a user-supplied personal image, used for identity rather than as project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product and UX design roles, contract projects and professional collaborations. The displayed contact links are clickable.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533925a54745a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772e5aec164efa" /><Relationship Type="http://schemas.openxmlformats.org/officeDocument/2006/relationships/slideLayout" Target="/ppt/slideLayouts/slideLayout1.xml" Id="Rb1d1c6ce88e64c7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1d1c6ce88e64c7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e0c64c4e9e04a0e" /><Relationship Type="http://schemas.openxmlformats.org/officeDocument/2006/relationships/image" Target="/ppt/media/image.png" Id="Ra415e9be4a424237" /><Relationship Type="http://schemas.openxmlformats.org/officeDocument/2006/relationships/notesSlide" Target="/ppt/notesSlides/notesSlide1.xml" Id="R32343a650e124c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db8e93c83be4c20" /><Relationship Type="http://schemas.openxmlformats.org/officeDocument/2006/relationships/image" Target="/ppt/media/image.jpeg" Id="R80d097906b404cab" /><Relationship Type="http://schemas.openxmlformats.org/officeDocument/2006/relationships/image" Target="/ppt/media/image2.jpeg" Id="R8405cd55196d4f11" /><Relationship Type="http://schemas.openxmlformats.org/officeDocument/2006/relationships/notesSlide" Target="/ppt/notesSlides/notesSlide2.xml" Id="Rc3368bc386784c4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60e6307e9bb4952" /><Relationship Type="http://schemas.openxmlformats.org/officeDocument/2006/relationships/image" Target="/ppt/media/image2.png" Id="Rc5c1f42cbc0f4999" /><Relationship Type="http://schemas.openxmlformats.org/officeDocument/2006/relationships/image" Target="/ppt/media/image3.png" Id="R8fa159c5e4cb490a" /><Relationship Type="http://schemas.openxmlformats.org/officeDocument/2006/relationships/notesSlide" Target="/ppt/notesSlides/notesSlide3.xml" Id="R0ca5ac60b1394b5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2f998af32b44de9" /><Relationship Type="http://schemas.openxmlformats.org/officeDocument/2006/relationships/image" Target="/ppt/media/image4.png" Id="Ref82dafcc9054955" /><Relationship Type="http://schemas.openxmlformats.org/officeDocument/2006/relationships/image" Target="/ppt/media/image5.png" Id="Rc0a61ae04ab7443d" /><Relationship Type="http://schemas.openxmlformats.org/officeDocument/2006/relationships/notesSlide" Target="/ppt/notesSlides/notesSlide4.xml" Id="R850882a101164a0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36b32412b404ee4" /><Relationship Type="http://schemas.openxmlformats.org/officeDocument/2006/relationships/image" Target="/ppt/media/image6.png" Id="Rf2c8639f74364fc7" /><Relationship Type="http://schemas.openxmlformats.org/officeDocument/2006/relationships/notesSlide" Target="/ppt/notesSlides/notesSlide5.xml" Id="R670c025feada446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ef3059e5a9343b2" /><Relationship Type="http://schemas.openxmlformats.org/officeDocument/2006/relationships/image" Target="/ppt/media/image7.png" Id="R8087a68858b34a1b" /><Relationship Type="http://schemas.openxmlformats.org/officeDocument/2006/relationships/notesSlide" Target="/ppt/notesSlides/notesSlide6.xml" Id="Rfbdc833fe55e4b9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006f82cbbd64e22" /><Relationship Type="http://schemas.openxmlformats.org/officeDocument/2006/relationships/image" Target="/ppt/media/image8.png" Id="Rbefabe5625124542" /><Relationship Type="http://schemas.openxmlformats.org/officeDocument/2006/relationships/notesSlide" Target="/ppt/notesSlides/notesSlide7.xml" Id="R61e8f48b81e345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5463f576bcb4399" /><Relationship Type="http://schemas.openxmlformats.org/officeDocument/2006/relationships/image" Target="/ppt/media/image9.png" Id="Rea48b8231bf54770" /><Relationship Type="http://schemas.openxmlformats.org/officeDocument/2006/relationships/image" Target="/ppt/media/image10.png" Id="Ra9bbb73d4bc6488c" /><Relationship Type="http://schemas.openxmlformats.org/officeDocument/2006/relationships/notesSlide" Target="/ppt/notesSlides/notesSlide8.xml" Id="Rd9de195c10d1447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59e6ec4abe04828" /><Relationship Type="http://schemas.openxmlformats.org/officeDocument/2006/relationships/image" Target="/ppt/media/image11.png" Id="Rcd65067a45eb425d" /><Relationship Type="http://schemas.openxmlformats.org/officeDocument/2006/relationships/image" Target="/ppt/media/image12.png" Id="Rd130eb78ee154619" /><Relationship Type="http://schemas.openxmlformats.org/officeDocument/2006/relationships/notesSlide" Target="/ppt/notesSlides/notesSlide9.xml" Id="Ra54242280fed4df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a5ba805c5884750" /><Relationship Type="http://schemas.openxmlformats.org/officeDocument/2006/relationships/image" Target="/ppt/media/image13.png" Id="Rb399c3d23e4f4d07" /><Relationship Type="http://schemas.openxmlformats.org/officeDocument/2006/relationships/image" Target="/ppt/media/image14.png" Id="Rb20ad542c9f549e7" /><Relationship Type="http://schemas.openxmlformats.org/officeDocument/2006/relationships/notesSlide" Target="/ppt/notesSlides/notesSlide10.xml" Id="R3c7a56fad5114f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2e75bf546ca4096" /><Relationship Type="http://schemas.openxmlformats.org/officeDocument/2006/relationships/image" Target="/ppt/media/image15.png" Id="Rf76f21eb7eb44dca" /><Relationship Type="http://schemas.openxmlformats.org/officeDocument/2006/relationships/image" Target="/ppt/media/image16.png" Id="Ra833eb4f0c2648ca" /><Relationship Type="http://schemas.openxmlformats.org/officeDocument/2006/relationships/image" Target="/ppt/media/image17.png" Id="R86ef3469a0734558" /><Relationship Type="http://schemas.openxmlformats.org/officeDocument/2006/relationships/notesSlide" Target="/ppt/notesSlides/notesSlide11.xml" Id="R5a69fc72e2084f5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de46779cc2f44ae" /><Relationship Type="http://schemas.openxmlformats.org/officeDocument/2006/relationships/image" Target="/ppt/media/image18.png" Id="Rc7cf5993a7cb488b" /><Relationship Type="http://schemas.openxmlformats.org/officeDocument/2006/relationships/notesSlide" Target="/ppt/notesSlides/notesSlide12.xml" Id="R32e88a992e77481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52887b2e3654f47" /><Relationship Type="http://schemas.openxmlformats.org/officeDocument/2006/relationships/image" Target="/ppt/media/image19.png" Id="Rdcc60975d5bc4fb5" /><Relationship Type="http://schemas.openxmlformats.org/officeDocument/2006/relationships/notesSlide" Target="/ppt/notesSlides/notesSlide13.xml" Id="R80fdde2463f6493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8a83a9103074a00" /><Relationship Type="http://schemas.openxmlformats.org/officeDocument/2006/relationships/image" Target="/ppt/media/image20.png" Id="Rc6aff3e771f6476d" /><Relationship Type="http://schemas.openxmlformats.org/officeDocument/2006/relationships/image" Target="/ppt/media/image21.png" Id="R102017f86a6c473d" /><Relationship Type="http://schemas.openxmlformats.org/officeDocument/2006/relationships/image" Target="/ppt/media/image22.png" Id="Rb3b5f75833144dd2" /><Relationship Type="http://schemas.openxmlformats.org/officeDocument/2006/relationships/notesSlide" Target="/ppt/notesSlides/notesSlide14.xml" Id="Rfbea04ac676b4a9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8cc3c98b1064d99" /><Relationship Type="http://schemas.openxmlformats.org/officeDocument/2006/relationships/image" Target="/ppt/media/image3.jpeg" Id="Red0d680ebec14716" /><Relationship Type="http://schemas.openxmlformats.org/officeDocument/2006/relationships/notesSlide" Target="/ppt/notesSlides/notesSlide15.xml" Id="R44c8e693fe2f4db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db1d8e02d8a4dbb" /><Relationship Type="http://schemas.openxmlformats.org/officeDocument/2006/relationships/hyperlink" Target="mailto:JonathanKyleHobson@gmail.com" TargetMode="External" Id="Rdb68c02961eb4232" /><Relationship Type="http://schemas.openxmlformats.org/officeDocument/2006/relationships/hyperlink" Target="https://jonathankhobson.github.io/portfolio/design/" TargetMode="External" Id="R8f7a670fd6a04c45" /><Relationship Type="http://schemas.openxmlformats.org/officeDocument/2006/relationships/notesSlide" Target="/ppt/notesSlides/notesSlide16.xml" Id="R0d6bb886ae8b4b8c" /></Relationships>
</file>

<file path=ppt/slides/slide1.xml><?xml version="1.0" encoding="utf-8"?>
<p:sld xmlns:p="http://schemas.openxmlformats.org/presentationml/2006/main">
  <p:cSld>
    <p:bg>
      <p:bgPr>
        <a:solidFill xmlns:a="http://schemas.openxmlformats.org/drawingml/2006/main">
          <a:srgbClr val="244D3C"/>
        </a:solidFill>
      </p:bgPr>
    </p:bg>
    <p:spTree>
      <p:nvGrpSpPr>
        <p:cNvPr id="1" name=""/>
        <p:cNvGrpSpPr/>
        <p:nvPr/>
      </p:nvGrpSpPr>
      <p:grpSpPr>
        <a:xfrm xmlns:a="http://schemas.openxmlformats.org/drawingml/2006/main"/>
      </p:grpSpPr>
      <p:sp>
        <p:nvSpPr>
          <p:cNvPr id="8" name="slide-number">
            <a:extLst xmlns:a="http://schemas.openxmlformats.org/drawingml/2006/main">
              <a:ext uri="{FF2B5EF4-FFF2-40B4-BE49-F238E27FC236}">
                <a16:creationId xmlns:a16="http://schemas.microsoft.com/office/drawing/2014/main" id="{EB1B07F7-CDD6-41E7-8821-2963FCDC30EB}"/>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DBEB89"/>
                </a:solidFill>
                <a:latin typeface="Helvetica Neue"/>
                <a:ea typeface="Helvetica Neue"/>
                <a:cs typeface="Helvetica Neue"/>
              </a:defRPr>
            </a:pPr>
            <a:r>
              <a:rPr sz="1050" b="0">
                <a:solidFill>
                  <a:srgbClr val="DBEB89"/>
                </a:solidFill>
                <a:latin typeface="Helvetica Neue"/>
                <a:ea typeface="Helvetica Neue"/>
                <a:cs typeface="Helvetica Neue"/>
              </a:rPr>
              <a:t>01</a:t>
            </a:r>
          </a:p>
        </p:txBody>
      </p:sp>
      <p:sp>
        <p:nvSpPr>
          <p:cNvPr id="2" name="section-label">
            <a:extLst xmlns:a="http://schemas.openxmlformats.org/drawingml/2006/main">
              <a:ext uri="{FF2B5EF4-FFF2-40B4-BE49-F238E27FC236}">
                <a16:creationId xmlns:a16="http://schemas.microsoft.com/office/drawing/2014/main" id="{1F697D92-A342-4261-92BD-C8628180BB7F}"/>
              </a:ext>
            </a:extLst>
          </p:cNvPr>
          <p:cNvSpPr>
            <a:spLocks xmlns:a="http://schemas.openxmlformats.org/drawingml/2006/main" noGrp="1"/>
          </p:cNvSpPr>
          <p:nvPr/>
        </p:nvSpPr>
        <p:spPr>
          <a:xfrm xmlns:a="http://schemas.openxmlformats.org/drawingml/2006/main">
            <a:off x="609600" y="514350"/>
            <a:ext cx="685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DBEB89"/>
                </a:solidFill>
                <a:latin typeface="Helvetica Neue"/>
                <a:ea typeface="Helvetica Neue"/>
                <a:cs typeface="Helvetica Neue"/>
              </a:defRPr>
            </a:pPr>
            <a:r>
              <a:rPr sz="1200" b="1">
                <a:solidFill>
                  <a:srgbClr val="DBEB89"/>
                </a:solidFill>
                <a:latin typeface="Helvetica Neue"/>
                <a:ea typeface="Helvetica Neue"/>
                <a:cs typeface="Helvetica Neue"/>
              </a:rPr>
              <a:t>KYLE HOBSON   /   UX DESIGN</a:t>
            </a:r>
          </a:p>
        </p:txBody>
      </p:sp>
      <p:sp>
        <p:nvSpPr>
          <p:cNvPr id="3" name="headline">
            <a:extLst xmlns:a="http://schemas.openxmlformats.org/drawingml/2006/main">
              <a:ext uri="{FF2B5EF4-FFF2-40B4-BE49-F238E27FC236}">
                <a16:creationId xmlns:a16="http://schemas.microsoft.com/office/drawing/2014/main" id="{3C71108D-63E3-4851-B3C3-944B19C37ABF}"/>
              </a:ext>
            </a:extLst>
          </p:cNvPr>
          <p:cNvSpPr>
            <a:spLocks xmlns:a="http://schemas.openxmlformats.org/drawingml/2006/main" noGrp="1"/>
          </p:cNvSpPr>
          <p:nvPr/>
        </p:nvSpPr>
        <p:spPr>
          <a:xfrm xmlns:a="http://schemas.openxmlformats.org/drawingml/2006/main">
            <a:off x="609600" y="1924050"/>
            <a:ext cx="7334250" cy="2076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5100" b="1">
                <a:solidFill>
                  <a:srgbClr val="F4F2E9"/>
                </a:solidFill>
                <a:latin typeface="Helvetica Neue"/>
                <a:ea typeface="Helvetica Neue"/>
                <a:cs typeface="Helvetica Neue"/>
              </a:defRPr>
            </a:pPr>
            <a:r>
              <a:rPr sz="5100" b="1">
                <a:solidFill>
                  <a:srgbClr val="F4F2E9"/>
                </a:solidFill>
                <a:latin typeface="Helvetica Neue"/>
                <a:ea typeface="Helvetica Neue"/>
                <a:cs typeface="Helvetica Neue"/>
              </a:rPr>
              <a:t>Complex products.</a:t>
            </a:r>
          </a:p>
          <a:p xmlns:a="http://schemas.openxmlformats.org/drawingml/2006/main">
            <a:pPr>
              <a:lnSpc>
                <a:spcPct val="110000"/>
              </a:lnSpc>
              <a:buNone/>
              <a:defRPr sz="5100" b="1">
                <a:solidFill>
                  <a:srgbClr val="F4F2E9"/>
                </a:solidFill>
                <a:latin typeface="Helvetica Neue"/>
                <a:ea typeface="Helvetica Neue"/>
                <a:cs typeface="Helvetica Neue"/>
              </a:defRPr>
            </a:pPr>
            <a:r>
              <a:rPr sz="5100" b="1">
                <a:solidFill>
                  <a:srgbClr val="F4F2E9"/>
                </a:solidFill>
                <a:latin typeface="Helvetica Neue"/>
                <a:ea typeface="Helvetica Neue"/>
                <a:cs typeface="Helvetica Neue"/>
              </a:rPr>
              <a:t>Clear next steps.</a:t>
            </a:r>
          </a:p>
        </p:txBody>
      </p:sp>
      <p:sp>
        <p:nvSpPr>
          <p:cNvPr id="4" name="cover-intro">
            <a:extLst xmlns:a="http://schemas.openxmlformats.org/drawingml/2006/main">
              <a:ext uri="{FF2B5EF4-FFF2-40B4-BE49-F238E27FC236}">
                <a16:creationId xmlns:a16="http://schemas.microsoft.com/office/drawing/2014/main" id="{7B56F3DF-639C-4F42-80C8-AFB2C1485919}"/>
              </a:ext>
            </a:extLst>
          </p:cNvPr>
          <p:cNvSpPr>
            <a:spLocks xmlns:a="http://schemas.openxmlformats.org/drawingml/2006/main" noGrp="1"/>
          </p:cNvSpPr>
          <p:nvPr/>
        </p:nvSpPr>
        <p:spPr>
          <a:xfrm xmlns:a="http://schemas.openxmlformats.org/drawingml/2006/main">
            <a:off x="647700" y="4324350"/>
            <a:ext cx="676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00" b="0">
                <a:solidFill>
                  <a:srgbClr val="F4F2E9"/>
                </a:solidFill>
                <a:latin typeface="Helvetica Neue"/>
                <a:ea typeface="Helvetica Neue"/>
                <a:cs typeface="Helvetica Neue"/>
              </a:defRPr>
            </a:pPr>
            <a:r>
              <a:rPr sz="2100" b="0">
                <a:solidFill>
                  <a:srgbClr val="F4F2E9"/>
                </a:solidFill>
                <a:latin typeface="Helvetica Neue"/>
                <a:ea typeface="Helvetica Neue"/>
                <a:cs typeface="Helvetica Neue"/>
              </a:rPr>
              <a:t>I make AI and information-rich products</a:t>
            </a:r>
          </a:p>
          <a:p xmlns:a="http://schemas.openxmlformats.org/drawingml/2006/main">
            <a:pPr>
              <a:lnSpc>
                <a:spcPct val="110000"/>
              </a:lnSpc>
              <a:buNone/>
              <a:defRPr sz="2100" b="0">
                <a:solidFill>
                  <a:srgbClr val="F4F2E9"/>
                </a:solidFill>
                <a:latin typeface="Helvetica Neue"/>
                <a:ea typeface="Helvetica Neue"/>
                <a:cs typeface="Helvetica Neue"/>
              </a:defRPr>
            </a:pPr>
            <a:r>
              <a:rPr sz="2100" b="0">
                <a:solidFill>
                  <a:srgbClr val="F4F2E9"/>
                </a:solidFill>
                <a:latin typeface="Helvetica Neue"/>
                <a:ea typeface="Helvetica Neue"/>
                <a:cs typeface="Helvetica Neue"/>
              </a:rPr>
              <a:t>easier to understand.</a:t>
            </a:r>
          </a:p>
        </p:txBody>
      </p:sp>
      <p:sp>
        <p:nvSpPr>
          <p:cNvPr id="5" name="cover-accent">
            <a:extLst xmlns:a="http://schemas.openxmlformats.org/drawingml/2006/main">
              <a:ext uri="{FF2B5EF4-FFF2-40B4-BE49-F238E27FC236}">
                <a16:creationId xmlns:a16="http://schemas.microsoft.com/office/drawing/2014/main" id="{C51510B3-CCDD-4097-8D55-199674A46617}"/>
              </a:ext>
            </a:extLst>
          </p:cNvPr>
          <p:cNvSpPr>
            <a:spLocks xmlns:a="http://schemas.openxmlformats.org/drawingml/2006/main" noGrp="1"/>
          </p:cNvSpPr>
          <p:nvPr/>
        </p:nvSpPr>
        <p:spPr>
          <a:xfrm xmlns:a="http://schemas.openxmlformats.org/drawingml/2006/main">
            <a:off x="647700" y="5838825"/>
            <a:ext cx="647700" cy="47625"/>
          </a:xfrm>
          <a:prstGeom xmlns:a="http://schemas.openxmlformats.org/drawingml/2006/main" prst="rect">
            <a:avLst/>
          </a:prstGeom>
          <a:solidFill xmlns:a="http://schemas.openxmlformats.org/drawingml/2006/main">
            <a:srgbClr val="DBEB89"/>
          </a:solidFill>
          <a:ln xmlns:a="http://schemas.openxmlformats.org/drawingml/2006/main" w="0">
            <a:noFill/>
          </a:ln>
        </p:spPr>
      </p:sp>
      <p:sp>
        <p:nvSpPr>
          <p:cNvPr id="6" name="cover-type">
            <a:extLst xmlns:a="http://schemas.openxmlformats.org/drawingml/2006/main">
              <a:ext uri="{FF2B5EF4-FFF2-40B4-BE49-F238E27FC236}">
                <a16:creationId xmlns:a16="http://schemas.microsoft.com/office/drawing/2014/main" id="{CCDDFC3A-18DE-4700-AC9E-E3420EE463CB}"/>
              </a:ext>
            </a:extLst>
          </p:cNvPr>
          <p:cNvSpPr>
            <a:spLocks xmlns:a="http://schemas.openxmlformats.org/drawingml/2006/main" noGrp="1"/>
          </p:cNvSpPr>
          <p:nvPr/>
        </p:nvSpPr>
        <p:spPr>
          <a:xfrm xmlns:a="http://schemas.openxmlformats.org/drawingml/2006/main">
            <a:off x="647700" y="6134100"/>
            <a:ext cx="657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F4F2E9"/>
                </a:solidFill>
                <a:latin typeface="Helvetica Neue"/>
                <a:ea typeface="Helvetica Neue"/>
                <a:cs typeface="Helvetica Neue"/>
              </a:defRPr>
            </a:pPr>
            <a:r>
              <a:rPr sz="1350" b="0">
                <a:solidFill>
                  <a:srgbClr val="F4F2E9"/>
                </a:solidFill>
                <a:latin typeface="Helvetica Neue"/>
                <a:ea typeface="Helvetica Neue"/>
                <a:cs typeface="Helvetica Neue"/>
              </a:rPr>
              <a:t>Selected design work, 2023–2026</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415e9be4a424237"/>
          <a:stretch xmlns:a="http://schemas.openxmlformats.org/drawingml/2006/main"/>
        </p:blipFill>
        <p:spPr>
          <a:xfrm xmlns:a="http://schemas.openxmlformats.org/drawingml/2006/main">
            <a:off x="8859637" y="533400"/>
            <a:ext cx="2578502" cy="5524500"/>
          </a:xfrm>
          <a:prstGeom xmlns:a="http://schemas.openxmlformats.org/drawingml/2006/main" prst="rect">
            <a:avLst/>
          </a:prstGeom>
        </p:spPr>
      </p:pic>
    </p:spTree>
    <p:extLst>
      <p:ext uri="{BB962C8B-B14F-4D97-AF65-F5344CB8AC3E}">
        <p14:creationId xmlns:p14="http://schemas.microsoft.com/office/powerpoint/2010/main" val="986337482"/>
      </p:ext>
    </p:extLst>
  </p:cSld>
</p:sld>
</file>

<file path=ppt/slides/slide2.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1" name="slide-number">
            <a:extLst xmlns:a="http://schemas.openxmlformats.org/drawingml/2006/main">
              <a:ext uri="{FF2B5EF4-FFF2-40B4-BE49-F238E27FC236}">
                <a16:creationId xmlns:a16="http://schemas.microsoft.com/office/drawing/2014/main" id="{17AB2BCB-C758-4347-966A-6AE0806E3116}"/>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02</a:t>
            </a:r>
          </a:p>
        </p:txBody>
      </p:sp>
      <p:sp>
        <p:nvSpPr>
          <p:cNvPr id="2" name="section-label">
            <a:extLst xmlns:a="http://schemas.openxmlformats.org/drawingml/2006/main">
              <a:ext uri="{FF2B5EF4-FFF2-40B4-BE49-F238E27FC236}">
                <a16:creationId xmlns:a16="http://schemas.microsoft.com/office/drawing/2014/main" id="{3DCD9C07-EC88-4CB4-8239-37050CE6FA48}"/>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FLINT   /   SMARTTAGIT, FACTORLAB</a:t>
            </a:r>
          </a:p>
        </p:txBody>
      </p:sp>
      <p:sp>
        <p:nvSpPr>
          <p:cNvPr id="3" name="headline">
            <a:extLst xmlns:a="http://schemas.openxmlformats.org/drawingml/2006/main">
              <a:ext uri="{FF2B5EF4-FFF2-40B4-BE49-F238E27FC236}">
                <a16:creationId xmlns:a16="http://schemas.microsoft.com/office/drawing/2014/main" id="{26937109-D15A-4647-ABDC-AB17AF39C1B8}"/>
              </a:ext>
            </a:extLst>
          </p:cNvPr>
          <p:cNvSpPr>
            <a:spLocks xmlns:a="http://schemas.openxmlformats.org/drawingml/2006/main" noGrp="1"/>
          </p:cNvSpPr>
          <p:nvPr/>
        </p:nvSpPr>
        <p:spPr>
          <a:xfrm xmlns:a="http://schemas.openxmlformats.org/drawingml/2006/main">
            <a:off x="609600" y="1104900"/>
            <a:ext cx="10953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900" b="1">
                <a:solidFill>
                  <a:srgbClr val="192B25"/>
                </a:solidFill>
                <a:latin typeface="Helvetica Neue"/>
                <a:ea typeface="Helvetica Neue"/>
                <a:cs typeface="Helvetica Neue"/>
              </a:defRPr>
            </a:pPr>
            <a:r>
              <a:rPr sz="3900" b="1">
                <a:solidFill>
                  <a:srgbClr val="192B25"/>
                </a:solidFill>
                <a:latin typeface="Helvetica Neue"/>
                <a:ea typeface="Helvetica Neue"/>
                <a:cs typeface="Helvetica Neue"/>
              </a:rPr>
              <a:t>A useful first question</a:t>
            </a:r>
          </a:p>
        </p:txBody>
      </p:sp>
      <p:sp>
        <p:nvSpPr>
          <p:cNvPr id="4" name="before-label">
            <a:extLst xmlns:a="http://schemas.openxmlformats.org/drawingml/2006/main">
              <a:ext uri="{FF2B5EF4-FFF2-40B4-BE49-F238E27FC236}">
                <a16:creationId xmlns:a16="http://schemas.microsoft.com/office/drawing/2014/main" id="{A5B24CB6-E08F-4239-996B-4FA54245A246}"/>
              </a:ext>
            </a:extLst>
          </p:cNvPr>
          <p:cNvSpPr>
            <a:spLocks xmlns:a="http://schemas.openxmlformats.org/drawingml/2006/main" noGrp="1"/>
          </p:cNvSpPr>
          <p:nvPr/>
        </p:nvSpPr>
        <p:spPr>
          <a:xfrm xmlns:a="http://schemas.openxmlformats.org/drawingml/2006/main">
            <a:off x="609600" y="21145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BEFORE</a:t>
            </a:r>
          </a:p>
        </p:txBody>
      </p:sp>
      <p:sp>
        <p:nvSpPr>
          <p:cNvPr id="5" name="after-label">
            <a:extLst xmlns:a="http://schemas.openxmlformats.org/drawingml/2006/main">
              <a:ext uri="{FF2B5EF4-FFF2-40B4-BE49-F238E27FC236}">
                <a16:creationId xmlns:a16="http://schemas.microsoft.com/office/drawing/2014/main" id="{4A2C055F-727E-4C51-AD19-9E9406488B74}"/>
              </a:ext>
            </a:extLst>
          </p:cNvPr>
          <p:cNvSpPr>
            <a:spLocks xmlns:a="http://schemas.openxmlformats.org/drawingml/2006/main" noGrp="1"/>
          </p:cNvSpPr>
          <p:nvPr/>
        </p:nvSpPr>
        <p:spPr>
          <a:xfrm xmlns:a="http://schemas.openxmlformats.org/drawingml/2006/main">
            <a:off x="6400800" y="2114550"/>
            <a:ext cx="51816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MY DESIGN EXPLORATION</a:t>
            </a:r>
          </a:p>
        </p:txBody>
      </p:sp>
      <p:sp>
        <p:nvSpPr>
          <p:cNvPr id="6" name="before-caption">
            <a:extLst xmlns:a="http://schemas.openxmlformats.org/drawingml/2006/main">
              <a:ext uri="{FF2B5EF4-FFF2-40B4-BE49-F238E27FC236}">
                <a16:creationId xmlns:a16="http://schemas.microsoft.com/office/drawing/2014/main" id="{380B457A-715E-44DD-AADC-582B8BF5BF46}"/>
              </a:ext>
            </a:extLst>
          </p:cNvPr>
          <p:cNvSpPr>
            <a:spLocks xmlns:a="http://schemas.openxmlformats.org/drawingml/2006/main" noGrp="1"/>
          </p:cNvSpPr>
          <p:nvPr/>
        </p:nvSpPr>
        <p:spPr>
          <a:xfrm xmlns:a="http://schemas.openxmlformats.org/drawingml/2006/main">
            <a:off x="609600" y="2505075"/>
            <a:ext cx="51816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192B25"/>
                </a:solidFill>
                <a:latin typeface="Helvetica Neue"/>
                <a:ea typeface="Helvetica Neue"/>
                <a:cs typeface="Helvetica Neue"/>
              </a:defRPr>
            </a:pPr>
            <a:r>
              <a:rPr sz="1725" b="0">
                <a:solidFill>
                  <a:srgbClr val="192B25"/>
                </a:solidFill>
                <a:latin typeface="Helvetica Neue"/>
                <a:ea typeface="Helvetica Neue"/>
                <a:cs typeface="Helvetica Neue"/>
              </a:rPr>
              <a:t>An empty field and broad categories.</a:t>
            </a:r>
          </a:p>
        </p:txBody>
      </p:sp>
      <p:sp>
        <p:nvSpPr>
          <p:cNvPr id="7" name="after-caption">
            <a:extLst xmlns:a="http://schemas.openxmlformats.org/drawingml/2006/main">
              <a:ext uri="{FF2B5EF4-FFF2-40B4-BE49-F238E27FC236}">
                <a16:creationId xmlns:a16="http://schemas.microsoft.com/office/drawing/2014/main" id="{1F041A58-1252-40B5-B536-66B8C2D79027}"/>
              </a:ext>
            </a:extLst>
          </p:cNvPr>
          <p:cNvSpPr>
            <a:spLocks xmlns:a="http://schemas.openxmlformats.org/drawingml/2006/main" noGrp="1"/>
          </p:cNvSpPr>
          <p:nvPr/>
        </p:nvSpPr>
        <p:spPr>
          <a:xfrm xmlns:a="http://schemas.openxmlformats.org/drawingml/2006/main">
            <a:off x="6400800" y="2505075"/>
            <a:ext cx="51816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192B25"/>
                </a:solidFill>
                <a:latin typeface="Helvetica Neue"/>
                <a:ea typeface="Helvetica Neue"/>
                <a:cs typeface="Helvetica Neue"/>
              </a:defRPr>
            </a:pPr>
            <a:r>
              <a:rPr sz="1725" b="0">
                <a:solidFill>
                  <a:srgbClr val="192B25"/>
                </a:solidFill>
                <a:latin typeface="Helvetica Neue"/>
                <a:ea typeface="Helvetica Neue"/>
                <a:cs typeface="Helvetica Neue"/>
              </a:rPr>
              <a:t>Specific suggestions, ready to edit.</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0d097906b404cab"/>
          <a:stretch xmlns:a="http://schemas.openxmlformats.org/drawingml/2006/main"/>
        </p:blipFill>
        <p:spPr>
          <a:xfrm xmlns:a="http://schemas.openxmlformats.org/drawingml/2006/main">
            <a:off x="733696" y="3028950"/>
            <a:ext cx="4933409" cy="3305175"/>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405cd55196d4f11"/>
          <a:stretch xmlns:a="http://schemas.openxmlformats.org/drawingml/2006/main"/>
        </p:blipFill>
        <p:spPr>
          <a:xfrm xmlns:a="http://schemas.openxmlformats.org/drawingml/2006/main">
            <a:off x="6667649" y="3028950"/>
            <a:ext cx="4647902" cy="3305175"/>
          </a:xfrm>
          <a:prstGeom xmlns:a="http://schemas.openxmlformats.org/drawingml/2006/main" prst="rect">
            <a:avLst/>
          </a:prstGeom>
        </p:spPr>
      </p:pic>
      <p:sp>
        <p:nvSpPr>
          <p:cNvPr id="10" name="stage">
            <a:extLst xmlns:a="http://schemas.openxmlformats.org/drawingml/2006/main">
              <a:ext uri="{FF2B5EF4-FFF2-40B4-BE49-F238E27FC236}">
                <a16:creationId xmlns:a16="http://schemas.microsoft.com/office/drawing/2014/main" id="{F448ED5A-AEF2-4E81-8877-CB5B9602F05D}"/>
              </a:ext>
            </a:extLst>
          </p:cNvPr>
          <p:cNvSpPr>
            <a:spLocks xmlns:a="http://schemas.openxmlformats.org/drawingml/2006/main" noGrp="1"/>
          </p:cNvSpPr>
          <p:nvPr/>
        </p:nvSpPr>
        <p:spPr>
          <a:xfrm xmlns:a="http://schemas.openxmlformats.org/drawingml/2006/main">
            <a:off x="609600" y="6467475"/>
            <a:ext cx="10572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Original interface and revised design · UX Designer &amp; Researcher, 2025–2026 · user impact unmeasured</a:t>
            </a:r>
          </a:p>
        </p:txBody>
      </p:sp>
    </p:spTree>
    <p:extLst>
      <p:ext uri="{BB962C8B-B14F-4D97-AF65-F5344CB8AC3E}">
        <p14:creationId xmlns:p14="http://schemas.microsoft.com/office/powerpoint/2010/main" val="1467956206"/>
      </p:ext>
    </p:extLst>
  </p:cSld>
</p:sld>
</file>

<file path=ppt/slides/slide3.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9" name="slide-number">
            <a:extLst xmlns:a="http://schemas.openxmlformats.org/drawingml/2006/main">
              <a:ext uri="{FF2B5EF4-FFF2-40B4-BE49-F238E27FC236}">
                <a16:creationId xmlns:a16="http://schemas.microsoft.com/office/drawing/2014/main" id="{1D667338-C42B-4AF4-A262-E61BCABB4729}"/>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03</a:t>
            </a:r>
          </a:p>
        </p:txBody>
      </p:sp>
      <p:sp>
        <p:nvSpPr>
          <p:cNvPr id="2" name="section-label">
            <a:extLst xmlns:a="http://schemas.openxmlformats.org/drawingml/2006/main">
              <a:ext uri="{FF2B5EF4-FFF2-40B4-BE49-F238E27FC236}">
                <a16:creationId xmlns:a16="http://schemas.microsoft.com/office/drawing/2014/main" id="{ECD208FA-6D47-4EF3-91CE-33FC14F5EA95}"/>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FLINT   /   RESPONSE IN PROGRESS</a:t>
            </a:r>
          </a:p>
        </p:txBody>
      </p:sp>
      <p:sp>
        <p:nvSpPr>
          <p:cNvPr id="3" name="headline">
            <a:extLst xmlns:a="http://schemas.openxmlformats.org/drawingml/2006/main">
              <a:ext uri="{FF2B5EF4-FFF2-40B4-BE49-F238E27FC236}">
                <a16:creationId xmlns:a16="http://schemas.microsoft.com/office/drawing/2014/main" id="{114E0A5D-FA10-4BCA-A237-CBE21ED9F027}"/>
              </a:ext>
            </a:extLst>
          </p:cNvPr>
          <p:cNvSpPr>
            <a:spLocks xmlns:a="http://schemas.openxmlformats.org/drawingml/2006/main" noGrp="1"/>
          </p:cNvSpPr>
          <p:nvPr/>
        </p:nvSpPr>
        <p:spPr>
          <a:xfrm xmlns:a="http://schemas.openxmlformats.org/drawingml/2006/main">
            <a:off x="609600" y="1123950"/>
            <a:ext cx="56769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Waiting is part of</a:t>
            </a:r>
          </a:p>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the conversation</a:t>
            </a:r>
          </a:p>
        </p:txBody>
      </p:sp>
      <p:sp>
        <p:nvSpPr>
          <p:cNvPr id="4" name="waiting-decision">
            <a:extLst xmlns:a="http://schemas.openxmlformats.org/drawingml/2006/main">
              <a:ext uri="{FF2B5EF4-FFF2-40B4-BE49-F238E27FC236}">
                <a16:creationId xmlns:a16="http://schemas.microsoft.com/office/drawing/2014/main" id="{33AC019F-66E3-436F-A570-470EC45A3FC6}"/>
              </a:ext>
            </a:extLst>
          </p:cNvPr>
          <p:cNvSpPr>
            <a:spLocks xmlns:a="http://schemas.openxmlformats.org/drawingml/2006/main" noGrp="1"/>
          </p:cNvSpPr>
          <p:nvPr/>
        </p:nvSpPr>
        <p:spPr>
          <a:xfrm xmlns:a="http://schemas.openxmlformats.org/drawingml/2006/main">
            <a:off x="609600" y="3124200"/>
            <a:ext cx="4619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I kept the question visible and gave the response a distinct waiting state.</a:t>
            </a:r>
          </a:p>
        </p:txBody>
      </p:sp>
      <p:sp>
        <p:nvSpPr>
          <p:cNvPr id="5" name="waiting-constraint">
            <a:extLst xmlns:a="http://schemas.openxmlformats.org/drawingml/2006/main">
              <a:ext uri="{FF2B5EF4-FFF2-40B4-BE49-F238E27FC236}">
                <a16:creationId xmlns:a16="http://schemas.microsoft.com/office/drawing/2014/main" id="{994A94FB-7637-465F-A812-F9FE511D7B83}"/>
              </a:ext>
            </a:extLst>
          </p:cNvPr>
          <p:cNvSpPr>
            <a:spLocks xmlns:a="http://schemas.openxmlformats.org/drawingml/2006/main" noGrp="1"/>
          </p:cNvSpPr>
          <p:nvPr/>
        </p:nvSpPr>
        <p:spPr>
          <a:xfrm xmlns:a="http://schemas.openxmlformats.org/drawingml/2006/main">
            <a:off x="609600" y="4543425"/>
            <a:ext cx="4619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58645D"/>
                </a:solidFill>
                <a:latin typeface="Helvetica Neue"/>
                <a:ea typeface="Helvetica Neue"/>
                <a:cs typeface="Helvetica Neue"/>
              </a:defRPr>
            </a:pPr>
            <a:r>
              <a:rPr sz="1800" b="0">
                <a:solidFill>
                  <a:srgbClr val="58645D"/>
                </a:solidFill>
                <a:latin typeface="Helvetica Neue"/>
                <a:ea typeface="Helvetica Neue"/>
                <a:cs typeface="Helvetica Neue"/>
              </a:rPr>
              <a:t>Animation was an implementation question to resolve with engineering.</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5c1f42cbc0f4999"/>
          <a:stretch xmlns:a="http://schemas.openxmlformats.org/drawingml/2006/main"/>
        </p:blipFill>
        <p:spPr>
          <a:xfrm xmlns:a="http://schemas.openxmlformats.org/drawingml/2006/main">
            <a:off x="5850211" y="2362200"/>
            <a:ext cx="2872828" cy="1219200"/>
          </a:xfrm>
          <a:prstGeom xmlns:a="http://schemas.openxmlformats.org/drawingml/2006/main" prst="rect">
            <a:avLst/>
          </a:prstGeom>
        </p:spPr>
      </p:pic>
      <p:sp>
        <p:nvSpPr>
          <p:cNvPr id="7" name="detail-caption">
            <a:extLst xmlns:a="http://schemas.openxmlformats.org/drawingml/2006/main">
              <a:ext uri="{FF2B5EF4-FFF2-40B4-BE49-F238E27FC236}">
                <a16:creationId xmlns:a16="http://schemas.microsoft.com/office/drawing/2014/main" id="{B8B5D798-C4A1-41E8-8A76-4DC8E14C72C6}"/>
              </a:ext>
            </a:extLst>
          </p:cNvPr>
          <p:cNvSpPr>
            <a:spLocks xmlns:a="http://schemas.openxmlformats.org/drawingml/2006/main" noGrp="1"/>
          </p:cNvSpPr>
          <p:nvPr/>
        </p:nvSpPr>
        <p:spPr>
          <a:xfrm xmlns:a="http://schemas.openxmlformats.org/drawingml/2006/main">
            <a:off x="5905500" y="3810000"/>
            <a:ext cx="2686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0">
                <a:solidFill>
                  <a:srgbClr val="58645D"/>
                </a:solidFill>
                <a:latin typeface="Helvetica Neue"/>
                <a:ea typeface="Helvetica Neue"/>
                <a:cs typeface="Helvetica Neue"/>
              </a:defRPr>
            </a:pPr>
            <a:r>
              <a:rPr sz="1200" b="0">
                <a:solidFill>
                  <a:srgbClr val="58645D"/>
                </a:solidFill>
                <a:latin typeface="Helvetica Neue"/>
                <a:ea typeface="Helvetica Neue"/>
                <a:cs typeface="Helvetica Neue"/>
              </a:rPr>
              <a:t>Original state detail</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fa159c5e4cb490a"/>
          <a:stretch xmlns:a="http://schemas.openxmlformats.org/drawingml/2006/main"/>
        </p:blipFill>
        <p:spPr>
          <a:xfrm xmlns:a="http://schemas.openxmlformats.org/drawingml/2006/main">
            <a:off x="9087302" y="1076325"/>
            <a:ext cx="2351771" cy="5038725"/>
          </a:xfrm>
          <a:prstGeom xmlns:a="http://schemas.openxmlformats.org/drawingml/2006/main" prst="rect">
            <a:avLst/>
          </a:prstGeom>
        </p:spPr>
      </p:pic>
    </p:spTree>
    <p:extLst>
      <p:ext uri="{BB962C8B-B14F-4D97-AF65-F5344CB8AC3E}">
        <p14:creationId xmlns:p14="http://schemas.microsoft.com/office/powerpoint/2010/main" val="1306270528"/>
      </p:ext>
    </p:extLst>
  </p:cSld>
</p:sld>
</file>

<file path=ppt/slides/slide4.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0" name="slide-number">
            <a:extLst xmlns:a="http://schemas.openxmlformats.org/drawingml/2006/main">
              <a:ext uri="{FF2B5EF4-FFF2-40B4-BE49-F238E27FC236}">
                <a16:creationId xmlns:a16="http://schemas.microsoft.com/office/drawing/2014/main" id="{A69D04BB-F866-49C5-A42B-2048DEF57323}"/>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04</a:t>
            </a:r>
          </a:p>
        </p:txBody>
      </p:sp>
      <p:sp>
        <p:nvSpPr>
          <p:cNvPr id="2" name="section-label">
            <a:extLst xmlns:a="http://schemas.openxmlformats.org/drawingml/2006/main">
              <a:ext uri="{FF2B5EF4-FFF2-40B4-BE49-F238E27FC236}">
                <a16:creationId xmlns:a16="http://schemas.microsoft.com/office/drawing/2014/main" id="{5FF23D0E-B773-41D6-BB7B-3A946C7B0787}"/>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FLINT   /   INTERRUPTED AND OFFLINE STATES</a:t>
            </a:r>
          </a:p>
        </p:txBody>
      </p:sp>
      <p:sp>
        <p:nvSpPr>
          <p:cNvPr id="3" name="headline">
            <a:extLst xmlns:a="http://schemas.openxmlformats.org/drawingml/2006/main">
              <a:ext uri="{FF2B5EF4-FFF2-40B4-BE49-F238E27FC236}">
                <a16:creationId xmlns:a16="http://schemas.microsoft.com/office/drawing/2014/main" id="{F0F5CB0E-486F-4A6A-9616-198ABB649B8A}"/>
              </a:ext>
            </a:extLst>
          </p:cNvPr>
          <p:cNvSpPr>
            <a:spLocks xmlns:a="http://schemas.openxmlformats.org/drawingml/2006/main" noGrp="1"/>
          </p:cNvSpPr>
          <p:nvPr/>
        </p:nvSpPr>
        <p:spPr>
          <a:xfrm xmlns:a="http://schemas.openxmlformats.org/drawingml/2006/main">
            <a:off x="609600" y="1133475"/>
            <a:ext cx="4667250"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Recovery follows</a:t>
            </a:r>
          </a:p>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the failure</a:t>
            </a:r>
          </a:p>
        </p:txBody>
      </p:sp>
      <p:sp>
        <p:nvSpPr>
          <p:cNvPr id="4" name="recovery-decision">
            <a:extLst xmlns:a="http://schemas.openxmlformats.org/drawingml/2006/main">
              <a:ext uri="{FF2B5EF4-FFF2-40B4-BE49-F238E27FC236}">
                <a16:creationId xmlns:a16="http://schemas.microsoft.com/office/drawing/2014/main" id="{F9CE2D89-8763-402B-BE75-ADD81839D690}"/>
              </a:ext>
            </a:extLst>
          </p:cNvPr>
          <p:cNvSpPr>
            <a:spLocks xmlns:a="http://schemas.openxmlformats.org/drawingml/2006/main" noGrp="1"/>
          </p:cNvSpPr>
          <p:nvPr/>
        </p:nvSpPr>
        <p:spPr>
          <a:xfrm xmlns:a="http://schemas.openxmlformats.org/drawingml/2006/main">
            <a:off x="609600" y="3209925"/>
            <a:ext cx="4352925"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An incomplete answer and a lost connection need different next actions.</a:t>
            </a:r>
          </a:p>
        </p:txBody>
      </p:sp>
      <p:sp>
        <p:nvSpPr>
          <p:cNvPr id="5" name="recovery-outcome">
            <a:extLst xmlns:a="http://schemas.openxmlformats.org/drawingml/2006/main">
              <a:ext uri="{FF2B5EF4-FFF2-40B4-BE49-F238E27FC236}">
                <a16:creationId xmlns:a16="http://schemas.microsoft.com/office/drawing/2014/main" id="{D25BC748-26BE-45AE-8D32-4AA82724239C}"/>
              </a:ext>
            </a:extLst>
          </p:cNvPr>
          <p:cNvSpPr>
            <a:spLocks xmlns:a="http://schemas.openxmlformats.org/drawingml/2006/main" noGrp="1"/>
          </p:cNvSpPr>
          <p:nvPr/>
        </p:nvSpPr>
        <p:spPr>
          <a:xfrm xmlns:a="http://schemas.openxmlformats.org/drawingml/2006/main">
            <a:off x="609600" y="4695825"/>
            <a:ext cx="4352925"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58645D"/>
                </a:solidFill>
                <a:latin typeface="Helvetica Neue"/>
                <a:ea typeface="Helvetica Neue"/>
                <a:cs typeface="Helvetica Neue"/>
              </a:defRPr>
            </a:pPr>
            <a:r>
              <a:rPr sz="1725" b="0">
                <a:solidFill>
                  <a:srgbClr val="58645D"/>
                </a:solidFill>
                <a:latin typeface="Helvetica Neue"/>
                <a:ea typeface="Helvetica Neue"/>
                <a:cs typeface="Helvetica Neue"/>
              </a:rPr>
              <a:t>An August 2026 engineering reply confirmed implementation of the approved error states. The exact pictured variants remain unverified.</a:t>
            </a:r>
          </a:p>
        </p:txBody>
      </p:sp>
      <p:sp>
        <p:nvSpPr>
          <p:cNvPr id="6" name="incomplete-label">
            <a:extLst xmlns:a="http://schemas.openxmlformats.org/drawingml/2006/main">
              <a:ext uri="{FF2B5EF4-FFF2-40B4-BE49-F238E27FC236}">
                <a16:creationId xmlns:a16="http://schemas.microsoft.com/office/drawing/2014/main" id="{7F2A2A34-A2D6-4DB3-9179-CD0704348FCA}"/>
              </a:ext>
            </a:extLst>
          </p:cNvPr>
          <p:cNvSpPr>
            <a:spLocks xmlns:a="http://schemas.openxmlformats.org/drawingml/2006/main" noGrp="1"/>
          </p:cNvSpPr>
          <p:nvPr/>
        </p:nvSpPr>
        <p:spPr>
          <a:xfrm xmlns:a="http://schemas.openxmlformats.org/drawingml/2006/main">
            <a:off x="5638800" y="819150"/>
            <a:ext cx="24955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Incomplete answer</a:t>
            </a:r>
          </a:p>
        </p:txBody>
      </p:sp>
      <p:sp>
        <p:nvSpPr>
          <p:cNvPr id="7" name="offline-label">
            <a:extLst xmlns:a="http://schemas.openxmlformats.org/drawingml/2006/main">
              <a:ext uri="{FF2B5EF4-FFF2-40B4-BE49-F238E27FC236}">
                <a16:creationId xmlns:a16="http://schemas.microsoft.com/office/drawing/2014/main" id="{9A504A2E-7761-493A-A30C-FAF8761675E7}"/>
              </a:ext>
            </a:extLst>
          </p:cNvPr>
          <p:cNvSpPr>
            <a:spLocks xmlns:a="http://schemas.openxmlformats.org/drawingml/2006/main" noGrp="1"/>
          </p:cNvSpPr>
          <p:nvPr/>
        </p:nvSpPr>
        <p:spPr>
          <a:xfrm xmlns:a="http://schemas.openxmlformats.org/drawingml/2006/main">
            <a:off x="8705850" y="819150"/>
            <a:ext cx="24955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Connection lost</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f82dafcc9054955"/>
          <a:stretch xmlns:a="http://schemas.openxmlformats.org/drawingml/2006/main"/>
        </p:blipFill>
        <p:spPr>
          <a:xfrm xmlns:a="http://schemas.openxmlformats.org/drawingml/2006/main">
            <a:off x="5706555" y="1181100"/>
            <a:ext cx="2436239" cy="5219700"/>
          </a:xfrm>
          <a:prstGeom xmlns:a="http://schemas.openxmlformats.org/drawingml/2006/main" prst="rect">
            <a:avLst/>
          </a:prstGeom>
        </p:spPr>
      </p:pic>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0a61ae04ab7443d"/>
          <a:stretch xmlns:a="http://schemas.openxmlformats.org/drawingml/2006/main"/>
        </p:blipFill>
        <p:spPr>
          <a:xfrm xmlns:a="http://schemas.openxmlformats.org/drawingml/2006/main">
            <a:off x="8773605" y="1181100"/>
            <a:ext cx="2436239" cy="5219700"/>
          </a:xfrm>
          <a:prstGeom xmlns:a="http://schemas.openxmlformats.org/drawingml/2006/main" prst="rect">
            <a:avLst/>
          </a:prstGeom>
        </p:spPr>
      </p:pic>
    </p:spTree>
    <p:extLst>
      <p:ext uri="{BB962C8B-B14F-4D97-AF65-F5344CB8AC3E}">
        <p14:creationId xmlns:p14="http://schemas.microsoft.com/office/powerpoint/2010/main" val="983979839"/>
      </p:ext>
    </p:extLst>
  </p:cSld>
</p:sld>
</file>

<file path=ppt/slides/slide5.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lide-number">
            <a:extLst xmlns:a="http://schemas.openxmlformats.org/drawingml/2006/main">
              <a:ext uri="{FF2B5EF4-FFF2-40B4-BE49-F238E27FC236}">
                <a16:creationId xmlns:a16="http://schemas.microsoft.com/office/drawing/2014/main" id="{B4509696-4604-4758-A379-8F0D4608D9AA}"/>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05</a:t>
            </a:r>
          </a:p>
        </p:txBody>
      </p:sp>
      <p:sp>
        <p:nvSpPr>
          <p:cNvPr id="2" name="section-label">
            <a:extLst xmlns:a="http://schemas.openxmlformats.org/drawingml/2006/main">
              <a:ext uri="{FF2B5EF4-FFF2-40B4-BE49-F238E27FC236}">
                <a16:creationId xmlns:a16="http://schemas.microsoft.com/office/drawing/2014/main" id="{EEB4EEC3-565B-4467-A6BB-DE482A4E18BE}"/>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ABOUT ME   /   SMARTTAGIT, FACTORLAB</a:t>
            </a:r>
          </a:p>
        </p:txBody>
      </p:sp>
      <p:sp>
        <p:nvSpPr>
          <p:cNvPr id="3" name="headline">
            <a:extLst xmlns:a="http://schemas.openxmlformats.org/drawingml/2006/main">
              <a:ext uri="{FF2B5EF4-FFF2-40B4-BE49-F238E27FC236}">
                <a16:creationId xmlns:a16="http://schemas.microsoft.com/office/drawing/2014/main" id="{70CF98C1-DFB3-4A4C-A310-8A9B6D99EFC3}"/>
              </a:ext>
            </a:extLst>
          </p:cNvPr>
          <p:cNvSpPr>
            <a:spLocks xmlns:a="http://schemas.openxmlformats.org/drawingml/2006/main" noGrp="1"/>
          </p:cNvSpPr>
          <p:nvPr/>
        </p:nvSpPr>
        <p:spPr>
          <a:xfrm xmlns:a="http://schemas.openxmlformats.org/drawingml/2006/main">
            <a:off x="609600" y="1095375"/>
            <a:ext cx="4953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050" b="1">
                <a:solidFill>
                  <a:srgbClr val="192B25"/>
                </a:solidFill>
                <a:latin typeface="Helvetica Neue"/>
                <a:ea typeface="Helvetica Neue"/>
                <a:cs typeface="Helvetica Neue"/>
              </a:defRPr>
            </a:pPr>
            <a:r>
              <a:rPr sz="4050" b="1">
                <a:solidFill>
                  <a:srgbClr val="192B25"/>
                </a:solidFill>
                <a:latin typeface="Helvetica Neue"/>
                <a:ea typeface="Helvetica Neue"/>
                <a:cs typeface="Helvetica Neue"/>
              </a:rPr>
              <a:t>Feedback</a:t>
            </a:r>
          </a:p>
          <a:p xmlns:a="http://schemas.openxmlformats.org/drawingml/2006/main">
            <a:pPr>
              <a:lnSpc>
                <a:spcPct val="110000"/>
              </a:lnSpc>
              <a:buNone/>
              <a:defRPr sz="4050" b="1">
                <a:solidFill>
                  <a:srgbClr val="192B25"/>
                </a:solidFill>
                <a:latin typeface="Helvetica Neue"/>
                <a:ea typeface="Helvetica Neue"/>
                <a:cs typeface="Helvetica Neue"/>
              </a:defRPr>
            </a:pPr>
            <a:r>
              <a:rPr sz="4050" b="1">
                <a:solidFill>
                  <a:srgbClr val="192B25"/>
                </a:solidFill>
                <a:latin typeface="Helvetica Neue"/>
                <a:ea typeface="Helvetica Neue"/>
                <a:cs typeface="Helvetica Neue"/>
              </a:rPr>
              <a:t>with context</a:t>
            </a:r>
          </a:p>
        </p:txBody>
      </p:sp>
      <p:sp>
        <p:nvSpPr>
          <p:cNvPr id="4" name="role">
            <a:extLst xmlns:a="http://schemas.openxmlformats.org/drawingml/2006/main">
              <a:ext uri="{FF2B5EF4-FFF2-40B4-BE49-F238E27FC236}">
                <a16:creationId xmlns:a16="http://schemas.microsoft.com/office/drawing/2014/main" id="{F6A80498-59D8-4815-84FD-41741426F91E}"/>
              </a:ext>
            </a:extLst>
          </p:cNvPr>
          <p:cNvSpPr>
            <a:spLocks xmlns:a="http://schemas.openxmlformats.org/drawingml/2006/main" noGrp="1"/>
          </p:cNvSpPr>
          <p:nvPr/>
        </p:nvSpPr>
        <p:spPr>
          <a:xfrm xmlns:a="http://schemas.openxmlformats.org/drawingml/2006/main">
            <a:off x="609600" y="2724150"/>
            <a:ext cx="52673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1">
                <a:solidFill>
                  <a:srgbClr val="244D3C"/>
                </a:solidFill>
                <a:latin typeface="Helvetica Neue"/>
                <a:ea typeface="Helvetica Neue"/>
                <a:cs typeface="Helvetica Neue"/>
              </a:defRPr>
            </a:pPr>
            <a:r>
              <a:rPr sz="1425" b="1">
                <a:solidFill>
                  <a:srgbClr val="244D3C"/>
                </a:solidFill>
                <a:latin typeface="Helvetica Neue"/>
                <a:ea typeface="Helvetica Neue"/>
                <a:cs typeface="Helvetica Neue"/>
              </a:rPr>
              <a:t>UX Designer &amp; Researcher (Contract), 2026</a:t>
            </a:r>
          </a:p>
        </p:txBody>
      </p:sp>
      <p:sp>
        <p:nvSpPr>
          <p:cNvPr id="5" name="about-decision">
            <a:extLst xmlns:a="http://schemas.openxmlformats.org/drawingml/2006/main">
              <a:ext uri="{FF2B5EF4-FFF2-40B4-BE49-F238E27FC236}">
                <a16:creationId xmlns:a16="http://schemas.microsoft.com/office/drawing/2014/main" id="{21E31833-842C-4C99-89D1-53BF7104FE93}"/>
              </a:ext>
            </a:extLst>
          </p:cNvPr>
          <p:cNvSpPr>
            <a:spLocks xmlns:a="http://schemas.openxmlformats.org/drawingml/2006/main" noGrp="1"/>
          </p:cNvSpPr>
          <p:nvPr/>
        </p:nvSpPr>
        <p:spPr>
          <a:xfrm xmlns:a="http://schemas.openxmlformats.org/drawingml/2006/main">
            <a:off x="609600" y="3429000"/>
            <a:ext cx="467677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I connected a personal summary to its supporting observations and a useful next action.</a:t>
            </a:r>
          </a:p>
        </p:txBody>
      </p:sp>
      <p:sp>
        <p:nvSpPr>
          <p:cNvPr id="6" name="about-stage">
            <a:extLst xmlns:a="http://schemas.openxmlformats.org/drawingml/2006/main">
              <a:ext uri="{FF2B5EF4-FFF2-40B4-BE49-F238E27FC236}">
                <a16:creationId xmlns:a16="http://schemas.microsoft.com/office/drawing/2014/main" id="{5B8D8229-A384-4F72-B8AA-59DAE53B5D0C}"/>
              </a:ext>
            </a:extLst>
          </p:cNvPr>
          <p:cNvSpPr>
            <a:spLocks xmlns:a="http://schemas.openxmlformats.org/drawingml/2006/main" noGrp="1"/>
          </p:cNvSpPr>
          <p:nvPr/>
        </p:nvSpPr>
        <p:spPr>
          <a:xfrm xmlns:a="http://schemas.openxmlformats.org/drawingml/2006/main">
            <a:off x="609600" y="5257800"/>
            <a:ext cx="521017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Design iterations with sample content. Engineering reported web/server live September 2 and mobile live September 3, 2026.</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f2c8639f74364fc7"/>
          <a:stretch xmlns:a="http://schemas.openxmlformats.org/drawingml/2006/main"/>
        </p:blipFill>
        <p:spPr>
          <a:xfrm xmlns:a="http://schemas.openxmlformats.org/drawingml/2006/main">
            <a:off x="6410325" y="1546021"/>
            <a:ext cx="4857750" cy="4737509"/>
          </a:xfrm>
          <a:prstGeom xmlns:a="http://schemas.openxmlformats.org/drawingml/2006/main" prst="rect">
            <a:avLst/>
          </a:prstGeom>
        </p:spPr>
      </p:pic>
    </p:spTree>
    <p:extLst>
      <p:ext uri="{BB962C8B-B14F-4D97-AF65-F5344CB8AC3E}">
        <p14:creationId xmlns:p14="http://schemas.microsoft.com/office/powerpoint/2010/main" val="808463758"/>
      </p:ext>
    </p:extLst>
  </p:cSld>
</p:sld>
</file>

<file path=ppt/slides/slide6.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9" name="slide-number">
            <a:extLst xmlns:a="http://schemas.openxmlformats.org/drawingml/2006/main">
              <a:ext uri="{FF2B5EF4-FFF2-40B4-BE49-F238E27FC236}">
                <a16:creationId xmlns:a16="http://schemas.microsoft.com/office/drawing/2014/main" id="{734F31D1-18EF-4EB1-8CBD-189FF7982620}"/>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06</a:t>
            </a:r>
          </a:p>
        </p:txBody>
      </p:sp>
      <p:sp>
        <p:nvSpPr>
          <p:cNvPr id="2" name="section-label">
            <a:extLst xmlns:a="http://schemas.openxmlformats.org/drawingml/2006/main">
              <a:ext uri="{FF2B5EF4-FFF2-40B4-BE49-F238E27FC236}">
                <a16:creationId xmlns:a16="http://schemas.microsoft.com/office/drawing/2014/main" id="{8AA5D4D6-9DAF-4201-BDEB-1E81BF021198}"/>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ABOUT ME   /   ACCOMPLISHMENTS DECISION</a:t>
            </a:r>
          </a:p>
        </p:txBody>
      </p:sp>
      <p:sp>
        <p:nvSpPr>
          <p:cNvPr id="3" name="headline">
            <a:extLst xmlns:a="http://schemas.openxmlformats.org/drawingml/2006/main">
              <a:ext uri="{FF2B5EF4-FFF2-40B4-BE49-F238E27FC236}">
                <a16:creationId xmlns:a16="http://schemas.microsoft.com/office/drawing/2014/main" id="{8C8B5C17-7DA7-4922-8B03-B396E98A3E21}"/>
              </a:ext>
            </a:extLst>
          </p:cNvPr>
          <p:cNvSpPr>
            <a:spLocks xmlns:a="http://schemas.openxmlformats.org/drawingml/2006/main" noGrp="1"/>
          </p:cNvSpPr>
          <p:nvPr/>
        </p:nvSpPr>
        <p:spPr>
          <a:xfrm xmlns:a="http://schemas.openxmlformats.org/drawingml/2006/main">
            <a:off x="609600" y="1114425"/>
            <a:ext cx="5629275" cy="1447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When the table held</a:t>
            </a:r>
          </a:p>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more information</a:t>
            </a:r>
          </a:p>
        </p:txBody>
      </p:sp>
      <p:sp>
        <p:nvSpPr>
          <p:cNvPr id="4" name="collaboration-lead">
            <a:extLst xmlns:a="http://schemas.openxmlformats.org/drawingml/2006/main">
              <a:ext uri="{FF2B5EF4-FFF2-40B4-BE49-F238E27FC236}">
                <a16:creationId xmlns:a16="http://schemas.microsoft.com/office/drawing/2014/main" id="{66FA40A0-FDB0-4EE9-BB63-BDDCAE48C37B}"/>
              </a:ext>
            </a:extLst>
          </p:cNvPr>
          <p:cNvSpPr>
            <a:spLocks xmlns:a="http://schemas.openxmlformats.org/drawingml/2006/main" noGrp="1"/>
          </p:cNvSpPr>
          <p:nvPr/>
        </p:nvSpPr>
        <p:spPr>
          <a:xfrm xmlns:a="http://schemas.openxmlformats.org/drawingml/2006/main">
            <a:off x="609600" y="2905125"/>
            <a:ext cx="4657725"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My grid omitted details already present in engineering’s table.</a:t>
            </a:r>
          </a:p>
        </p:txBody>
      </p:sp>
      <p:sp>
        <p:nvSpPr>
          <p:cNvPr id="5" name="collaboration-decision">
            <a:extLst xmlns:a="http://schemas.openxmlformats.org/drawingml/2006/main">
              <a:ext uri="{FF2B5EF4-FFF2-40B4-BE49-F238E27FC236}">
                <a16:creationId xmlns:a16="http://schemas.microsoft.com/office/drawing/2014/main" id="{FB58D33D-1B12-41AF-9CE3-6069B44305E6}"/>
              </a:ext>
            </a:extLst>
          </p:cNvPr>
          <p:cNvSpPr>
            <a:spLocks xmlns:a="http://schemas.openxmlformats.org/drawingml/2006/main" noGrp="1"/>
          </p:cNvSpPr>
          <p:nvPr/>
        </p:nvSpPr>
        <p:spPr>
          <a:xfrm xmlns:a="http://schemas.openxmlformats.org/drawingml/2006/main">
            <a:off x="609600" y="4000500"/>
            <a:ext cx="465772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I recommended keeping the table and revised the labels to make given and received activity clearer.</a:t>
            </a:r>
          </a:p>
        </p:txBody>
      </p:sp>
      <p:sp>
        <p:nvSpPr>
          <p:cNvPr id="6" name="collaboration-stage">
            <a:extLst xmlns:a="http://schemas.openxmlformats.org/drawingml/2006/main">
              <a:ext uri="{FF2B5EF4-FFF2-40B4-BE49-F238E27FC236}">
                <a16:creationId xmlns:a16="http://schemas.microsoft.com/office/drawing/2014/main" id="{4A607614-F7D0-4C50-8D04-30DB6D70EF38}"/>
              </a:ext>
            </a:extLst>
          </p:cNvPr>
          <p:cNvSpPr>
            <a:spLocks xmlns:a="http://schemas.openxmlformats.org/drawingml/2006/main" noGrp="1"/>
          </p:cNvSpPr>
          <p:nvPr/>
        </p:nvSpPr>
        <p:spPr>
          <a:xfrm xmlns:a="http://schemas.openxmlformats.org/drawingml/2006/main">
            <a:off x="609600" y="5791200"/>
            <a:ext cx="5286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Original design detail, August 2026 · values are sample content · followed-people link deferred</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087a68858b34a1b"/>
          <a:stretch xmlns:a="http://schemas.openxmlformats.org/drawingml/2006/main"/>
        </p:blipFill>
        <p:spPr>
          <a:xfrm xmlns:a="http://schemas.openxmlformats.org/drawingml/2006/main">
            <a:off x="6460893" y="1476375"/>
            <a:ext cx="4499438" cy="4305300"/>
          </a:xfrm>
          <a:prstGeom xmlns:a="http://schemas.openxmlformats.org/drawingml/2006/main" prst="rect">
            <a:avLst/>
          </a:prstGeom>
        </p:spPr>
      </p:pic>
      <p:sp>
        <p:nvSpPr>
          <p:cNvPr id="8" name="accomplishments-caption">
            <a:extLst xmlns:a="http://schemas.openxmlformats.org/drawingml/2006/main">
              <a:ext uri="{FF2B5EF4-FFF2-40B4-BE49-F238E27FC236}">
                <a16:creationId xmlns:a16="http://schemas.microsoft.com/office/drawing/2014/main" id="{31E23A2A-E204-4287-B017-5FEC250A4FE7}"/>
              </a:ext>
            </a:extLst>
          </p:cNvPr>
          <p:cNvSpPr>
            <a:spLocks xmlns:a="http://schemas.openxmlformats.org/drawingml/2006/main" noGrp="1"/>
          </p:cNvSpPr>
          <p:nvPr/>
        </p:nvSpPr>
        <p:spPr>
          <a:xfrm xmlns:a="http://schemas.openxmlformats.org/drawingml/2006/main">
            <a:off x="6477000" y="5934075"/>
            <a:ext cx="472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0">
                <a:solidFill>
                  <a:srgbClr val="58645D"/>
                </a:solidFill>
                <a:latin typeface="Helvetica Neue"/>
                <a:ea typeface="Helvetica Neue"/>
                <a:cs typeface="Helvetica Neue"/>
              </a:defRPr>
            </a:pPr>
            <a:r>
              <a:rPr sz="1200" b="0">
                <a:solidFill>
                  <a:srgbClr val="58645D"/>
                </a:solidFill>
                <a:latin typeface="Helvetica Neue"/>
                <a:ea typeface="Helvetica Neue"/>
                <a:cs typeface="Helvetica Neue"/>
              </a:rPr>
              <a:t>Table direction with clearer activity labels</a:t>
            </a:r>
          </a:p>
        </p:txBody>
      </p:sp>
    </p:spTree>
    <p:extLst>
      <p:ext uri="{BB962C8B-B14F-4D97-AF65-F5344CB8AC3E}">
        <p14:creationId xmlns:p14="http://schemas.microsoft.com/office/powerpoint/2010/main" val="1802254531"/>
      </p:ext>
    </p:extLst>
  </p:cSld>
</p:sld>
</file>

<file path=ppt/slides/slide7.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lide-number">
            <a:extLst xmlns:a="http://schemas.openxmlformats.org/drawingml/2006/main">
              <a:ext uri="{FF2B5EF4-FFF2-40B4-BE49-F238E27FC236}">
                <a16:creationId xmlns:a16="http://schemas.microsoft.com/office/drawing/2014/main" id="{98C7C662-F283-4284-91E0-5C3CF6D0125E}"/>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07</a:t>
            </a:r>
          </a:p>
        </p:txBody>
      </p:sp>
      <p:sp>
        <p:nvSpPr>
          <p:cNvPr id="2" name="section-label">
            <a:extLst xmlns:a="http://schemas.openxmlformats.org/drawingml/2006/main">
              <a:ext uri="{FF2B5EF4-FFF2-40B4-BE49-F238E27FC236}">
                <a16:creationId xmlns:a16="http://schemas.microsoft.com/office/drawing/2014/main" id="{0730AFE1-CA5A-4C35-952F-BD4849C6558A}"/>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ABOUT ME   /   NEUTRAL COMPARISON</a:t>
            </a:r>
          </a:p>
        </p:txBody>
      </p:sp>
      <p:sp>
        <p:nvSpPr>
          <p:cNvPr id="3" name="headline">
            <a:extLst xmlns:a="http://schemas.openxmlformats.org/drawingml/2006/main">
              <a:ext uri="{FF2B5EF4-FFF2-40B4-BE49-F238E27FC236}">
                <a16:creationId xmlns:a16="http://schemas.microsoft.com/office/drawing/2014/main" id="{B90796A0-473F-42AC-B695-98568B6770E7}"/>
              </a:ext>
            </a:extLst>
          </p:cNvPr>
          <p:cNvSpPr>
            <a:spLocks xmlns:a="http://schemas.openxmlformats.org/drawingml/2006/main" noGrp="1"/>
          </p:cNvSpPr>
          <p:nvPr/>
        </p:nvSpPr>
        <p:spPr>
          <a:xfrm xmlns:a="http://schemas.openxmlformats.org/drawingml/2006/main">
            <a:off x="609600" y="1114425"/>
            <a:ext cx="5572125" cy="1447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A comparison needs</a:t>
            </a:r>
          </a:p>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an interpretation</a:t>
            </a:r>
          </a:p>
        </p:txBody>
      </p:sp>
      <p:sp>
        <p:nvSpPr>
          <p:cNvPr id="4" name="comparison-decision">
            <a:extLst xmlns:a="http://schemas.openxmlformats.org/drawingml/2006/main">
              <a:ext uri="{FF2B5EF4-FFF2-40B4-BE49-F238E27FC236}">
                <a16:creationId xmlns:a16="http://schemas.microsoft.com/office/drawing/2014/main" id="{744D13F4-92A8-44C9-ADB1-EB524C2D727E}"/>
              </a:ext>
            </a:extLst>
          </p:cNvPr>
          <p:cNvSpPr>
            <a:spLocks xmlns:a="http://schemas.openxmlformats.org/drawingml/2006/main" noGrp="1"/>
          </p:cNvSpPr>
          <p:nvPr/>
        </p:nvSpPr>
        <p:spPr>
          <a:xfrm xmlns:a="http://schemas.openxmlformats.org/drawingml/2006/main">
            <a:off x="609600" y="3181350"/>
            <a:ext cx="440055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Mentioning fatigue less often is a comparison. Whether that is good depends on the context.</a:t>
            </a:r>
          </a:p>
        </p:txBody>
      </p:sp>
      <p:sp>
        <p:nvSpPr>
          <p:cNvPr id="5" name="comparison-outcome">
            <a:extLst xmlns:a="http://schemas.openxmlformats.org/drawingml/2006/main">
              <a:ext uri="{FF2B5EF4-FFF2-40B4-BE49-F238E27FC236}">
                <a16:creationId xmlns:a16="http://schemas.microsoft.com/office/drawing/2014/main" id="{03CDDC92-B0B8-430B-B0B3-0C146E8B8974}"/>
              </a:ext>
            </a:extLst>
          </p:cNvPr>
          <p:cNvSpPr>
            <a:spLocks xmlns:a="http://schemas.openxmlformats.org/drawingml/2006/main" noGrp="1"/>
          </p:cNvSpPr>
          <p:nvPr/>
        </p:nvSpPr>
        <p:spPr>
          <a:xfrm xmlns:a="http://schemas.openxmlformats.org/drawingml/2006/main">
            <a:off x="609600" y="5010150"/>
            <a:ext cx="44005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58645D"/>
                </a:solidFill>
                <a:latin typeface="Helvetica Neue"/>
                <a:ea typeface="Helvetica Neue"/>
                <a:cs typeface="Helvetica Neue"/>
              </a:defRPr>
            </a:pPr>
            <a:r>
              <a:rPr sz="1725" b="0">
                <a:solidFill>
                  <a:srgbClr val="58645D"/>
                </a:solidFill>
                <a:latin typeface="Helvetica Neue"/>
                <a:ea typeface="Helvetica Neue"/>
                <a:cs typeface="Helvetica Neue"/>
              </a:rPr>
              <a:t>I raised the cohort, percentile and wording questions before they became interface rules.</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efabe5625124542"/>
          <a:stretch xmlns:a="http://schemas.openxmlformats.org/drawingml/2006/main"/>
        </p:blipFill>
        <p:spPr>
          <a:xfrm xmlns:a="http://schemas.openxmlformats.org/drawingml/2006/main">
            <a:off x="5876925" y="2249327"/>
            <a:ext cx="5572125" cy="3692847"/>
          </a:xfrm>
          <a:prstGeom xmlns:a="http://schemas.openxmlformats.org/drawingml/2006/main" prst="rect">
            <a:avLst/>
          </a:prstGeom>
        </p:spPr>
      </p:pic>
      <p:sp>
        <p:nvSpPr>
          <p:cNvPr id="7" name="sample-label">
            <a:extLst xmlns:a="http://schemas.openxmlformats.org/drawingml/2006/main">
              <a:ext uri="{FF2B5EF4-FFF2-40B4-BE49-F238E27FC236}">
                <a16:creationId xmlns:a16="http://schemas.microsoft.com/office/drawing/2014/main" id="{2FDBFD70-D6AF-4AEC-AB6E-32D3753C8155}"/>
              </a:ext>
            </a:extLst>
          </p:cNvPr>
          <p:cNvSpPr>
            <a:spLocks xmlns:a="http://schemas.openxmlformats.org/drawingml/2006/main" noGrp="1"/>
          </p:cNvSpPr>
          <p:nvPr/>
        </p:nvSpPr>
        <p:spPr>
          <a:xfrm xmlns:a="http://schemas.openxmlformats.org/drawingml/2006/main">
            <a:off x="5915025" y="6153150"/>
            <a:ext cx="5505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0">
                <a:solidFill>
                  <a:srgbClr val="58645D"/>
                </a:solidFill>
                <a:latin typeface="Helvetica Neue"/>
                <a:ea typeface="Helvetica Neue"/>
                <a:cs typeface="Helvetica Neue"/>
              </a:defRPr>
            </a:pPr>
            <a:r>
              <a:rPr sz="1200" b="0">
                <a:solidFill>
                  <a:srgbClr val="58645D"/>
                </a:solidFill>
                <a:latin typeface="Helvetica Neue"/>
                <a:ea typeface="Helvetica Neue"/>
                <a:cs typeface="Helvetica Neue"/>
              </a:rPr>
              <a:t>Original widget, illustrative values</a:t>
            </a:r>
          </a:p>
        </p:txBody>
      </p:sp>
    </p:spTree>
    <p:extLst>
      <p:ext uri="{BB962C8B-B14F-4D97-AF65-F5344CB8AC3E}">
        <p14:creationId xmlns:p14="http://schemas.microsoft.com/office/powerpoint/2010/main" val="614079743"/>
      </p:ext>
    </p:extLst>
  </p:cSld>
</p:sld>
</file>

<file path=ppt/slides/slide8.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9" name="slide-number">
            <a:extLst xmlns:a="http://schemas.openxmlformats.org/drawingml/2006/main">
              <a:ext uri="{FF2B5EF4-FFF2-40B4-BE49-F238E27FC236}">
                <a16:creationId xmlns:a16="http://schemas.microsoft.com/office/drawing/2014/main" id="{517B4D20-6AFC-49BB-A719-DD8F1D6369A2}"/>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08</a:t>
            </a:r>
          </a:p>
        </p:txBody>
      </p:sp>
      <p:sp>
        <p:nvSpPr>
          <p:cNvPr id="2" name="section-label">
            <a:extLst xmlns:a="http://schemas.openxmlformats.org/drawingml/2006/main">
              <a:ext uri="{FF2B5EF4-FFF2-40B4-BE49-F238E27FC236}">
                <a16:creationId xmlns:a16="http://schemas.microsoft.com/office/drawing/2014/main" id="{C5C8376A-F98A-46E1-AC06-6BA202D359F8}"/>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APPROVAL + OPEN ISSUE   /   SMARTTAGIT, FACTORLAB</a:t>
            </a:r>
          </a:p>
        </p:txBody>
      </p:sp>
      <p:sp>
        <p:nvSpPr>
          <p:cNvPr id="3" name="headline">
            <a:extLst xmlns:a="http://schemas.openxmlformats.org/drawingml/2006/main">
              <a:ext uri="{FF2B5EF4-FFF2-40B4-BE49-F238E27FC236}">
                <a16:creationId xmlns:a16="http://schemas.microsoft.com/office/drawing/2014/main" id="{5E42734F-C479-49C7-9B67-6331184F7BE3}"/>
              </a:ext>
            </a:extLst>
          </p:cNvPr>
          <p:cNvSpPr>
            <a:spLocks xmlns:a="http://schemas.openxmlformats.org/drawingml/2006/main" noGrp="1"/>
          </p:cNvSpPr>
          <p:nvPr/>
        </p:nvSpPr>
        <p:spPr>
          <a:xfrm xmlns:a="http://schemas.openxmlformats.org/drawingml/2006/main">
            <a:off x="609600" y="1057275"/>
            <a:ext cx="550545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From an observation</a:t>
            </a:r>
          </a:p>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to action</a:t>
            </a:r>
          </a:p>
        </p:txBody>
      </p:sp>
      <p:sp>
        <p:nvSpPr>
          <p:cNvPr id="4" name="workflow-context">
            <a:extLst xmlns:a="http://schemas.openxmlformats.org/drawingml/2006/main">
              <a:ext uri="{FF2B5EF4-FFF2-40B4-BE49-F238E27FC236}">
                <a16:creationId xmlns:a16="http://schemas.microsoft.com/office/drawing/2014/main" id="{C630723D-1937-4103-A3F7-CF08490D75BF}"/>
              </a:ext>
            </a:extLst>
          </p:cNvPr>
          <p:cNvSpPr>
            <a:spLocks xmlns:a="http://schemas.openxmlformats.org/drawingml/2006/main" noGrp="1"/>
          </p:cNvSpPr>
          <p:nvPr/>
        </p:nvSpPr>
        <p:spPr>
          <a:xfrm xmlns:a="http://schemas.openxmlformats.org/drawingml/2006/main">
            <a:off x="609600" y="3076575"/>
            <a:ext cx="455295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A flagged answer can lead to a specific next action inside the existing observation flow.</a:t>
            </a:r>
          </a:p>
        </p:txBody>
      </p:sp>
      <p:sp>
        <p:nvSpPr>
          <p:cNvPr id="5" name="workflow-scope">
            <a:extLst xmlns:a="http://schemas.openxmlformats.org/drawingml/2006/main">
              <a:ext uri="{FF2B5EF4-FFF2-40B4-BE49-F238E27FC236}">
                <a16:creationId xmlns:a16="http://schemas.microsoft.com/office/drawing/2014/main" id="{19861303-3DE3-48B4-986E-B909EA2A8996}"/>
              </a:ext>
            </a:extLst>
          </p:cNvPr>
          <p:cNvSpPr>
            <a:spLocks xmlns:a="http://schemas.openxmlformats.org/drawingml/2006/main" noGrp="1"/>
          </p:cNvSpPr>
          <p:nvPr/>
        </p:nvSpPr>
        <p:spPr>
          <a:xfrm xmlns:a="http://schemas.openxmlformats.org/drawingml/2006/main">
            <a:off x="609600" y="4495800"/>
            <a:ext cx="45529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58645D"/>
                </a:solidFill>
                <a:latin typeface="Helvetica Neue"/>
                <a:ea typeface="Helvetica Neue"/>
                <a:cs typeface="Helvetica Neue"/>
              </a:defRPr>
            </a:pPr>
            <a:r>
              <a:rPr sz="1725" b="0">
                <a:solidFill>
                  <a:srgbClr val="58645D"/>
                </a:solidFill>
                <a:latin typeface="Helvetica Neue"/>
                <a:ea typeface="Helvetica Neue"/>
                <a:cs typeface="Helvetica Neue"/>
              </a:rPr>
              <a:t>I kept the entry contextual and separated issue creation from approval requests.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a48b8231bf54770"/>
          <a:stretch xmlns:a="http://schemas.openxmlformats.org/drawingml/2006/main"/>
        </p:blipFill>
        <p:spPr>
          <a:xfrm xmlns:a="http://schemas.openxmlformats.org/drawingml/2006/main">
            <a:off x="6477000" y="1485900"/>
            <a:ext cx="3714750" cy="1876425"/>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9bbb73d4bc6488c"/>
          <a:stretch xmlns:a="http://schemas.openxmlformats.org/drawingml/2006/main"/>
        </p:blipFill>
        <p:spPr>
          <a:xfrm xmlns:a="http://schemas.openxmlformats.org/drawingml/2006/main">
            <a:off x="6477000" y="3524250"/>
            <a:ext cx="3714750" cy="2933700"/>
          </a:xfrm>
          <a:prstGeom xmlns:a="http://schemas.openxmlformats.org/drawingml/2006/main" prst="rect">
            <a:avLst/>
          </a:prstGeom>
        </p:spPr>
      </p:pic>
      <p:sp>
        <p:nvSpPr>
          <p:cNvPr id="8" name="workflow-stage">
            <a:extLst xmlns:a="http://schemas.openxmlformats.org/drawingml/2006/main">
              <a:ext uri="{FF2B5EF4-FFF2-40B4-BE49-F238E27FC236}">
                <a16:creationId xmlns:a16="http://schemas.microsoft.com/office/drawing/2014/main" id="{B3977E1D-4BEF-4923-A839-A692F7A7B444}"/>
              </a:ext>
            </a:extLst>
          </p:cNvPr>
          <p:cNvSpPr>
            <a:spLocks xmlns:a="http://schemas.openxmlformats.org/drawingml/2006/main" noGrp="1"/>
          </p:cNvSpPr>
          <p:nvPr/>
        </p:nvSpPr>
        <p:spPr>
          <a:xfrm xmlns:a="http://schemas.openxmlformats.org/drawingml/2006/main">
            <a:off x="609600" y="5924550"/>
            <a:ext cx="5219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September 8 design captures. Engineering reported core Workflow live September 23, 2026.</a:t>
            </a:r>
          </a:p>
        </p:txBody>
      </p:sp>
    </p:spTree>
    <p:extLst>
      <p:ext uri="{BB962C8B-B14F-4D97-AF65-F5344CB8AC3E}">
        <p14:creationId xmlns:p14="http://schemas.microsoft.com/office/powerpoint/2010/main" val="183292042"/>
      </p:ext>
    </p:extLst>
  </p:cSld>
</p:sld>
</file>

<file path=ppt/slides/slide9.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1" name="slide-number">
            <a:extLst xmlns:a="http://schemas.openxmlformats.org/drawingml/2006/main">
              <a:ext uri="{FF2B5EF4-FFF2-40B4-BE49-F238E27FC236}">
                <a16:creationId xmlns:a16="http://schemas.microsoft.com/office/drawing/2014/main" id="{AAD86A1F-AA5D-439F-A355-30242F920151}"/>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09</a:t>
            </a:r>
          </a:p>
        </p:txBody>
      </p:sp>
      <p:sp>
        <p:nvSpPr>
          <p:cNvPr id="2" name="section-label">
            <a:extLst xmlns:a="http://schemas.openxmlformats.org/drawingml/2006/main">
              <a:ext uri="{FF2B5EF4-FFF2-40B4-BE49-F238E27FC236}">
                <a16:creationId xmlns:a16="http://schemas.microsoft.com/office/drawing/2014/main" id="{22431BB1-07B0-4EB3-A1E3-C24B90E844CB}"/>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APPROVAL + OPEN ISSUE   /   TASK-SPECIFIC FORMS</a:t>
            </a:r>
          </a:p>
        </p:txBody>
      </p:sp>
      <p:sp>
        <p:nvSpPr>
          <p:cNvPr id="3" name="headline">
            <a:extLst xmlns:a="http://schemas.openxmlformats.org/drawingml/2006/main">
              <a:ext uri="{FF2B5EF4-FFF2-40B4-BE49-F238E27FC236}">
                <a16:creationId xmlns:a16="http://schemas.microsoft.com/office/drawing/2014/main" id="{F5187C9E-FDD9-4CD5-A008-420C841A3D3E}"/>
              </a:ext>
            </a:extLst>
          </p:cNvPr>
          <p:cNvSpPr>
            <a:spLocks xmlns:a="http://schemas.openxmlformats.org/drawingml/2006/main" noGrp="1"/>
          </p:cNvSpPr>
          <p:nvPr/>
        </p:nvSpPr>
        <p:spPr>
          <a:xfrm xmlns:a="http://schemas.openxmlformats.org/drawingml/2006/main">
            <a:off x="609600" y="1095375"/>
            <a:ext cx="10953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450" b="1">
                <a:solidFill>
                  <a:srgbClr val="192B25"/>
                </a:solidFill>
                <a:latin typeface="Helvetica Neue"/>
                <a:ea typeface="Helvetica Neue"/>
                <a:cs typeface="Helvetica Neue"/>
              </a:defRPr>
            </a:pPr>
            <a:r>
              <a:rPr sz="3450" b="1">
                <a:solidFill>
                  <a:srgbClr val="192B25"/>
                </a:solidFill>
                <a:latin typeface="Helvetica Neue"/>
                <a:ea typeface="Helvetica Neue"/>
                <a:cs typeface="Helvetica Neue"/>
              </a:rPr>
              <a:t>Shared fields, different decisions</a:t>
            </a:r>
          </a:p>
        </p:txBody>
      </p:sp>
      <p:sp>
        <p:nvSpPr>
          <p:cNvPr id="4" name="issue-label">
            <a:extLst xmlns:a="http://schemas.openxmlformats.org/drawingml/2006/main">
              <a:ext uri="{FF2B5EF4-FFF2-40B4-BE49-F238E27FC236}">
                <a16:creationId xmlns:a16="http://schemas.microsoft.com/office/drawing/2014/main" id="{304ACC13-07BF-4137-ABBA-79938D74C0AA}"/>
              </a:ext>
            </a:extLst>
          </p:cNvPr>
          <p:cNvSpPr>
            <a:spLocks xmlns:a="http://schemas.openxmlformats.org/drawingml/2006/main" noGrp="1"/>
          </p:cNvSpPr>
          <p:nvPr/>
        </p:nvSpPr>
        <p:spPr>
          <a:xfrm xmlns:a="http://schemas.openxmlformats.org/drawingml/2006/main">
            <a:off x="1524000" y="1847850"/>
            <a:ext cx="4333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OPEN ISSUE</a:t>
            </a:r>
          </a:p>
        </p:txBody>
      </p:sp>
      <p:sp>
        <p:nvSpPr>
          <p:cNvPr id="5" name="approval-label">
            <a:extLst xmlns:a="http://schemas.openxmlformats.org/drawingml/2006/main">
              <a:ext uri="{FF2B5EF4-FFF2-40B4-BE49-F238E27FC236}">
                <a16:creationId xmlns:a16="http://schemas.microsoft.com/office/drawing/2014/main" id="{F0778703-DC62-47F9-88BF-E2651F437F91}"/>
              </a:ext>
            </a:extLst>
          </p:cNvPr>
          <p:cNvSpPr>
            <a:spLocks xmlns:a="http://schemas.openxmlformats.org/drawingml/2006/main" noGrp="1"/>
          </p:cNvSpPr>
          <p:nvPr/>
        </p:nvSpPr>
        <p:spPr>
          <a:xfrm xmlns:a="http://schemas.openxmlformats.org/drawingml/2006/main">
            <a:off x="7277100" y="1847850"/>
            <a:ext cx="4333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REQUEST APPROVAL</a:t>
            </a:r>
          </a:p>
        </p:txBody>
      </p:sp>
      <p:sp>
        <p:nvSpPr>
          <p:cNvPr id="6" name="issue-difference">
            <a:extLst xmlns:a="http://schemas.openxmlformats.org/drawingml/2006/main">
              <a:ext uri="{FF2B5EF4-FFF2-40B4-BE49-F238E27FC236}">
                <a16:creationId xmlns:a16="http://schemas.microsoft.com/office/drawing/2014/main" id="{D36C4804-75C7-4D70-B369-93CFF70CAF1D}"/>
              </a:ext>
            </a:extLst>
          </p:cNvPr>
          <p:cNvSpPr>
            <a:spLocks xmlns:a="http://schemas.openxmlformats.org/drawingml/2006/main" noGrp="1"/>
          </p:cNvSpPr>
          <p:nvPr/>
        </p:nvSpPr>
        <p:spPr>
          <a:xfrm xmlns:a="http://schemas.openxmlformats.org/drawingml/2006/main">
            <a:off x="1524000" y="2152650"/>
            <a:ext cx="4333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192B25"/>
                </a:solidFill>
                <a:latin typeface="Helvetica Neue"/>
                <a:ea typeface="Helvetica Neue"/>
                <a:cs typeface="Helvetica Neue"/>
              </a:defRPr>
            </a:pPr>
            <a:r>
              <a:rPr sz="1575" b="0">
                <a:solidFill>
                  <a:srgbClr val="192B25"/>
                </a:solidFill>
                <a:latin typeface="Helvetica Neue"/>
                <a:ea typeface="Helvetica Neue"/>
                <a:cs typeface="Helvetica Neue"/>
              </a:rPr>
              <a:t>Open status</a:t>
            </a:r>
          </a:p>
          <a:p xmlns:a="http://schemas.openxmlformats.org/drawingml/2006/main">
            <a:pPr>
              <a:lnSpc>
                <a:spcPct val="110000"/>
              </a:lnSpc>
              <a:buNone/>
              <a:defRPr sz="1575" b="0">
                <a:solidFill>
                  <a:srgbClr val="192B25"/>
                </a:solidFill>
                <a:latin typeface="Helvetica Neue"/>
                <a:ea typeface="Helvetica Neue"/>
                <a:cs typeface="Helvetica Neue"/>
              </a:defRPr>
            </a:pPr>
            <a:r>
              <a:rPr sz="1575" b="0">
                <a:solidFill>
                  <a:srgbClr val="192B25"/>
                </a:solidFill>
                <a:latin typeface="Helvetica Neue"/>
                <a:ea typeface="Helvetica Neue"/>
                <a:cs typeface="Helvetica Neue"/>
              </a:rPr>
              <a:t>No required assignee marker</a:t>
            </a:r>
          </a:p>
        </p:txBody>
      </p:sp>
      <p:sp>
        <p:nvSpPr>
          <p:cNvPr id="7" name="approval-difference">
            <a:extLst xmlns:a="http://schemas.openxmlformats.org/drawingml/2006/main">
              <a:ext uri="{FF2B5EF4-FFF2-40B4-BE49-F238E27FC236}">
                <a16:creationId xmlns:a16="http://schemas.microsoft.com/office/drawing/2014/main" id="{88C31207-0C6F-4410-A08A-3563EC40A920}"/>
              </a:ext>
            </a:extLst>
          </p:cNvPr>
          <p:cNvSpPr>
            <a:spLocks xmlns:a="http://schemas.openxmlformats.org/drawingml/2006/main" noGrp="1"/>
          </p:cNvSpPr>
          <p:nvPr/>
        </p:nvSpPr>
        <p:spPr>
          <a:xfrm xmlns:a="http://schemas.openxmlformats.org/drawingml/2006/main">
            <a:off x="7277100" y="2152650"/>
            <a:ext cx="4333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192B25"/>
                </a:solidFill>
                <a:latin typeface="Helvetica Neue"/>
                <a:ea typeface="Helvetica Neue"/>
                <a:cs typeface="Helvetica Neue"/>
              </a:defRPr>
            </a:pPr>
            <a:r>
              <a:rPr sz="1575" b="0">
                <a:solidFill>
                  <a:srgbClr val="192B25"/>
                </a:solidFill>
                <a:latin typeface="Helvetica Neue"/>
                <a:ea typeface="Helvetica Neue"/>
                <a:cs typeface="Helvetica Neue"/>
              </a:rPr>
              <a:t>Awaiting approval</a:t>
            </a:r>
          </a:p>
          <a:p xmlns:a="http://schemas.openxmlformats.org/drawingml/2006/main">
            <a:pPr>
              <a:lnSpc>
                <a:spcPct val="110000"/>
              </a:lnSpc>
              <a:buNone/>
              <a:defRPr sz="1575" b="0">
                <a:solidFill>
                  <a:srgbClr val="192B25"/>
                </a:solidFill>
                <a:latin typeface="Helvetica Neue"/>
                <a:ea typeface="Helvetica Neue"/>
                <a:cs typeface="Helvetica Neue"/>
              </a:defRPr>
            </a:pPr>
            <a:r>
              <a:rPr sz="1575" b="0">
                <a:solidFill>
                  <a:srgbClr val="192B25"/>
                </a:solidFill>
                <a:latin typeface="Helvetica Neue"/>
                <a:ea typeface="Helvetica Neue"/>
                <a:cs typeface="Helvetica Neue"/>
              </a:rPr>
              <a:t>Required assignee marker</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d65067a45eb425d"/>
          <a:stretch xmlns:a="http://schemas.openxmlformats.org/drawingml/2006/main"/>
        </p:blipFill>
        <p:spPr>
          <a:xfrm xmlns:a="http://schemas.openxmlformats.org/drawingml/2006/main">
            <a:off x="1820820" y="2647950"/>
            <a:ext cx="3006811" cy="3810000"/>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130eb78ee154619"/>
          <a:stretch xmlns:a="http://schemas.openxmlformats.org/drawingml/2006/main"/>
        </p:blipFill>
        <p:spPr>
          <a:xfrm xmlns:a="http://schemas.openxmlformats.org/drawingml/2006/main">
            <a:off x="7573920" y="2647950"/>
            <a:ext cx="3006811" cy="3810000"/>
          </a:xfrm>
          <a:prstGeom xmlns:a="http://schemas.openxmlformats.org/drawingml/2006/main" prst="rect">
            <a:avLst/>
          </a:prstGeom>
        </p:spPr>
      </p:pic>
      <p:sp>
        <p:nvSpPr>
          <p:cNvPr id="10" name="forms-stage">
            <a:extLst xmlns:a="http://schemas.openxmlformats.org/drawingml/2006/main">
              <a:ext uri="{FF2B5EF4-FFF2-40B4-BE49-F238E27FC236}">
                <a16:creationId xmlns:a16="http://schemas.microsoft.com/office/drawing/2014/main" id="{B3984C68-6F95-47DF-921B-2C359678F434}"/>
              </a:ext>
            </a:extLst>
          </p:cNvPr>
          <p:cNvSpPr>
            <a:spLocks xmlns:a="http://schemas.openxmlformats.org/drawingml/2006/main" noGrp="1"/>
          </p:cNvSpPr>
          <p:nvPr/>
        </p:nvSpPr>
        <p:spPr>
          <a:xfrm xmlns:a="http://schemas.openxmlformats.org/drawingml/2006/main">
            <a:off x="609600" y="64770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0">
                <a:solidFill>
                  <a:srgbClr val="58645D"/>
                </a:solidFill>
                <a:latin typeface="Helvetica Neue"/>
                <a:ea typeface="Helvetica Neue"/>
                <a:cs typeface="Helvetica Neue"/>
              </a:defRPr>
            </a:pPr>
            <a:r>
              <a:rPr sz="1200" b="0">
                <a:solidFill>
                  <a:srgbClr val="58645D"/>
                </a:solidFill>
                <a:latin typeface="Helvetica Neue"/>
                <a:ea typeface="Helvetica Neue"/>
                <a:cs typeface="Helvetica Neue"/>
              </a:rPr>
              <a:t>September 8 design captures · core Workflow reported live September 23 · report/email integrations in review</a:t>
            </a:r>
          </a:p>
        </p:txBody>
      </p:sp>
    </p:spTree>
    <p:extLst>
      <p:ext uri="{BB962C8B-B14F-4D97-AF65-F5344CB8AC3E}">
        <p14:creationId xmlns:p14="http://schemas.microsoft.com/office/powerpoint/2010/main" val="741156100"/>
      </p:ext>
    </p:extLst>
  </p:cSld>
</p:sld>
</file>

<file path=ppt/slides/slide10.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1" name="slide-number">
            <a:extLst xmlns:a="http://schemas.openxmlformats.org/drawingml/2006/main">
              <a:ext uri="{FF2B5EF4-FFF2-40B4-BE49-F238E27FC236}">
                <a16:creationId xmlns:a16="http://schemas.microsoft.com/office/drawing/2014/main" id="{F997B22F-2455-43A6-A8E0-C172EA2931D7}"/>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10</a:t>
            </a:r>
          </a:p>
        </p:txBody>
      </p:sp>
      <p:sp>
        <p:nvSpPr>
          <p:cNvPr id="2" name="section-label">
            <a:extLst xmlns:a="http://schemas.openxmlformats.org/drawingml/2006/main">
              <a:ext uri="{FF2B5EF4-FFF2-40B4-BE49-F238E27FC236}">
                <a16:creationId xmlns:a16="http://schemas.microsoft.com/office/drawing/2014/main" id="{DFC50831-6D18-4FBD-8A96-14C38B1A577E}"/>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CAMERA CAPTURE   /   BEFORE AND SCOPED REDESIGN</a:t>
            </a:r>
          </a:p>
        </p:txBody>
      </p:sp>
      <p:sp>
        <p:nvSpPr>
          <p:cNvPr id="3" name="headline">
            <a:extLst xmlns:a="http://schemas.openxmlformats.org/drawingml/2006/main">
              <a:ext uri="{FF2B5EF4-FFF2-40B4-BE49-F238E27FC236}">
                <a16:creationId xmlns:a16="http://schemas.microsoft.com/office/drawing/2014/main" id="{283F608B-4EBF-4E93-90A7-57834AD9FE80}"/>
              </a:ext>
            </a:extLst>
          </p:cNvPr>
          <p:cNvSpPr>
            <a:spLocks xmlns:a="http://schemas.openxmlformats.org/drawingml/2006/main" noGrp="1"/>
          </p:cNvSpPr>
          <p:nvPr/>
        </p:nvSpPr>
        <p:spPr>
          <a:xfrm xmlns:a="http://schemas.openxmlformats.org/drawingml/2006/main">
            <a:off x="609600" y="1114425"/>
            <a:ext cx="5067300"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Untangle the controls</a:t>
            </a:r>
          </a:p>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from the form</a:t>
            </a:r>
          </a:p>
        </p:txBody>
      </p:sp>
      <p:sp>
        <p:nvSpPr>
          <p:cNvPr id="4" name="camera-problem">
            <a:extLst xmlns:a="http://schemas.openxmlformats.org/drawingml/2006/main">
              <a:ext uri="{FF2B5EF4-FFF2-40B4-BE49-F238E27FC236}">
                <a16:creationId xmlns:a16="http://schemas.microsoft.com/office/drawing/2014/main" id="{6AC1DD14-2141-42D1-9F4F-0A8DDEC4B6F7}"/>
              </a:ext>
            </a:extLst>
          </p:cNvPr>
          <p:cNvSpPr>
            <a:spLocks xmlns:a="http://schemas.openxmlformats.org/drawingml/2006/main" noGrp="1"/>
          </p:cNvSpPr>
          <p:nvPr/>
        </p:nvSpPr>
        <p:spPr>
          <a:xfrm xmlns:a="http://schemas.openxmlformats.org/drawingml/2006/main">
            <a:off x="609600" y="3000375"/>
            <a:ext cx="43053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Submit appeared twice. Camera controls cut across the form.</a:t>
            </a:r>
          </a:p>
        </p:txBody>
      </p:sp>
      <p:sp>
        <p:nvSpPr>
          <p:cNvPr id="5" name="camera-decision">
            <a:extLst xmlns:a="http://schemas.openxmlformats.org/drawingml/2006/main">
              <a:ext uri="{FF2B5EF4-FFF2-40B4-BE49-F238E27FC236}">
                <a16:creationId xmlns:a16="http://schemas.microsoft.com/office/drawing/2014/main" id="{3EFF5FE2-6C1E-4CD6-ACB6-3607A13FC839}"/>
              </a:ext>
            </a:extLst>
          </p:cNvPr>
          <p:cNvSpPr>
            <a:spLocks xmlns:a="http://schemas.openxmlformats.org/drawingml/2006/main" noGrp="1"/>
          </p:cNvSpPr>
          <p:nvPr/>
        </p:nvSpPr>
        <p:spPr>
          <a:xfrm xmlns:a="http://schemas.openxmlformats.org/drawingml/2006/main">
            <a:off x="609600" y="4200525"/>
            <a:ext cx="43053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75" b="0">
                <a:solidFill>
                  <a:srgbClr val="192B25"/>
                </a:solidFill>
                <a:latin typeface="Helvetica Neue"/>
                <a:ea typeface="Helvetica Neue"/>
                <a:cs typeface="Helvetica Neue"/>
              </a:defRPr>
            </a:pPr>
            <a:r>
              <a:rPr sz="1875" b="0">
                <a:solidFill>
                  <a:srgbClr val="192B25"/>
                </a:solidFill>
                <a:latin typeface="Helvetica Neue"/>
                <a:ea typeface="Helvetica Neue"/>
                <a:cs typeface="Helvetica Neue"/>
              </a:rPr>
              <a:t>With product, I kept the split screen and focused the immediate change on the footer controls.</a:t>
            </a:r>
          </a:p>
        </p:txBody>
      </p:sp>
      <p:sp>
        <p:nvSpPr>
          <p:cNvPr id="6" name="camera-principle">
            <a:extLst xmlns:a="http://schemas.openxmlformats.org/drawingml/2006/main">
              <a:ext uri="{FF2B5EF4-FFF2-40B4-BE49-F238E27FC236}">
                <a16:creationId xmlns:a16="http://schemas.microsoft.com/office/drawing/2014/main" id="{6AC1A497-5A82-4264-A43D-04A55E379F19}"/>
              </a:ext>
            </a:extLst>
          </p:cNvPr>
          <p:cNvSpPr>
            <a:spLocks xmlns:a="http://schemas.openxmlformats.org/drawingml/2006/main" noGrp="1"/>
          </p:cNvSpPr>
          <p:nvPr/>
        </p:nvSpPr>
        <p:spPr>
          <a:xfrm xmlns:a="http://schemas.openxmlformats.org/drawingml/2006/main">
            <a:off x="609600" y="5638800"/>
            <a:ext cx="43910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Consistency and standards: familiar recording controls help people recognize the next action.</a:t>
            </a:r>
          </a:p>
        </p:txBody>
      </p:sp>
      <p:sp>
        <p:nvSpPr>
          <p:cNvPr id="7" name="before-label">
            <a:extLst xmlns:a="http://schemas.openxmlformats.org/drawingml/2006/main">
              <a:ext uri="{FF2B5EF4-FFF2-40B4-BE49-F238E27FC236}">
                <a16:creationId xmlns:a16="http://schemas.microsoft.com/office/drawing/2014/main" id="{908930E9-AA60-45DE-9E45-0C0B82F9DAB6}"/>
              </a:ext>
            </a:extLst>
          </p:cNvPr>
          <p:cNvSpPr>
            <a:spLocks xmlns:a="http://schemas.openxmlformats.org/drawingml/2006/main" noGrp="1"/>
          </p:cNvSpPr>
          <p:nvPr/>
        </p:nvSpPr>
        <p:spPr>
          <a:xfrm xmlns:a="http://schemas.openxmlformats.org/drawingml/2006/main">
            <a:off x="5572125" y="1028700"/>
            <a:ext cx="24003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1">
                <a:solidFill>
                  <a:srgbClr val="244D3C"/>
                </a:solidFill>
                <a:latin typeface="Helvetica Neue"/>
                <a:ea typeface="Helvetica Neue"/>
                <a:cs typeface="Helvetica Neue"/>
              </a:defRPr>
            </a:pPr>
            <a:r>
              <a:rPr sz="1275" b="1">
                <a:solidFill>
                  <a:srgbClr val="244D3C"/>
                </a:solidFill>
                <a:latin typeface="Helvetica Neue"/>
                <a:ea typeface="Helvetica Neue"/>
                <a:cs typeface="Helvetica Neue"/>
              </a:rPr>
              <a:t>BEFORE</a:t>
            </a:r>
          </a:p>
        </p:txBody>
      </p:sp>
      <p:sp>
        <p:nvSpPr>
          <p:cNvPr id="8" name="after-label">
            <a:extLst xmlns:a="http://schemas.openxmlformats.org/drawingml/2006/main">
              <a:ext uri="{FF2B5EF4-FFF2-40B4-BE49-F238E27FC236}">
                <a16:creationId xmlns:a16="http://schemas.microsoft.com/office/drawing/2014/main" id="{E9579874-61D5-4C5C-AB31-E0D3B5C461C9}"/>
              </a:ext>
            </a:extLst>
          </p:cNvPr>
          <p:cNvSpPr>
            <a:spLocks xmlns:a="http://schemas.openxmlformats.org/drawingml/2006/main" noGrp="1"/>
          </p:cNvSpPr>
          <p:nvPr/>
        </p:nvSpPr>
        <p:spPr>
          <a:xfrm xmlns:a="http://schemas.openxmlformats.org/drawingml/2006/main">
            <a:off x="8867775" y="1028700"/>
            <a:ext cx="2762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1">
                <a:solidFill>
                  <a:srgbClr val="244D3C"/>
                </a:solidFill>
                <a:latin typeface="Helvetica Neue"/>
                <a:ea typeface="Helvetica Neue"/>
                <a:cs typeface="Helvetica Neue"/>
              </a:defRPr>
            </a:pPr>
            <a:r>
              <a:rPr sz="1275" b="1">
                <a:solidFill>
                  <a:srgbClr val="244D3C"/>
                </a:solidFill>
                <a:latin typeface="Helvetica Neue"/>
                <a:ea typeface="Helvetica Neue"/>
                <a:cs typeface="Helvetica Neue"/>
              </a:rPr>
              <a:t>MY SCOPED DESIGN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399c3d23e4f4d07"/>
          <a:stretch xmlns:a="http://schemas.openxmlformats.org/drawingml/2006/main"/>
        </p:blipFill>
        <p:spPr>
          <a:xfrm xmlns:a="http://schemas.openxmlformats.org/drawingml/2006/main">
            <a:off x="5600737" y="1457325"/>
            <a:ext cx="2276401" cy="4953000"/>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20ad542c9f549e7"/>
          <a:stretch xmlns:a="http://schemas.openxmlformats.org/drawingml/2006/main"/>
        </p:blipFill>
        <p:spPr>
          <a:xfrm xmlns:a="http://schemas.openxmlformats.org/drawingml/2006/main">
            <a:off x="9078786" y="1457325"/>
            <a:ext cx="1959227" cy="4953000"/>
          </a:xfrm>
          <a:prstGeom xmlns:a="http://schemas.openxmlformats.org/drawingml/2006/main" prst="rect">
            <a:avLst/>
          </a:prstGeom>
        </p:spPr>
      </p:pic>
    </p:spTree>
    <p:extLst>
      <p:ext uri="{BB962C8B-B14F-4D97-AF65-F5344CB8AC3E}">
        <p14:creationId xmlns:p14="http://schemas.microsoft.com/office/powerpoint/2010/main" val="757257751"/>
      </p:ext>
    </p:extLst>
  </p:cSld>
</p:sld>
</file>

<file path=ppt/slides/slide11.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3" name="slide-number">
            <a:extLst xmlns:a="http://schemas.openxmlformats.org/drawingml/2006/main">
              <a:ext uri="{FF2B5EF4-FFF2-40B4-BE49-F238E27FC236}">
                <a16:creationId xmlns:a16="http://schemas.microsoft.com/office/drawing/2014/main" id="{13195249-7806-4344-9166-465B4A47D32F}"/>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11</a:t>
            </a:r>
          </a:p>
        </p:txBody>
      </p:sp>
      <p:sp>
        <p:nvSpPr>
          <p:cNvPr id="2" name="section-label">
            <a:extLst xmlns:a="http://schemas.openxmlformats.org/drawingml/2006/main">
              <a:ext uri="{FF2B5EF4-FFF2-40B4-BE49-F238E27FC236}">
                <a16:creationId xmlns:a16="http://schemas.microsoft.com/office/drawing/2014/main" id="{815896F5-B3EA-4562-87BF-54D96BCF4A7A}"/>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CAMERA CAPTURE   /   MY BROADER DESIGN EXPLORATION</a:t>
            </a:r>
          </a:p>
        </p:txBody>
      </p:sp>
      <p:sp>
        <p:nvSpPr>
          <p:cNvPr id="3" name="headline">
            <a:extLst xmlns:a="http://schemas.openxmlformats.org/drawingml/2006/main">
              <a:ext uri="{FF2B5EF4-FFF2-40B4-BE49-F238E27FC236}">
                <a16:creationId xmlns:a16="http://schemas.microsoft.com/office/drawing/2014/main" id="{17CC83BB-0EA1-4E17-93C1-FBF677535215}"/>
              </a:ext>
            </a:extLst>
          </p:cNvPr>
          <p:cNvSpPr>
            <a:spLocks xmlns:a="http://schemas.openxmlformats.org/drawingml/2006/main" noGrp="1"/>
          </p:cNvSpPr>
          <p:nvPr/>
        </p:nvSpPr>
        <p:spPr>
          <a:xfrm xmlns:a="http://schemas.openxmlformats.org/drawingml/2006/main">
            <a:off x="609600" y="102870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450" b="1">
                <a:solidFill>
                  <a:srgbClr val="192B25"/>
                </a:solidFill>
                <a:latin typeface="Helvetica Neue"/>
                <a:ea typeface="Helvetica Neue"/>
                <a:cs typeface="Helvetica Neue"/>
              </a:defRPr>
            </a:pPr>
            <a:r>
              <a:rPr sz="3450" b="1">
                <a:solidFill>
                  <a:srgbClr val="192B25"/>
                </a:solidFill>
                <a:latin typeface="Helvetica Neue"/>
                <a:ea typeface="Helvetica Neue"/>
                <a:cs typeface="Helvetica Neue"/>
              </a:rPr>
              <a:t>Make every recording state clear</a:t>
            </a:r>
          </a:p>
        </p:txBody>
      </p:sp>
      <p:sp>
        <p:nvSpPr>
          <p:cNvPr id="4" name="flow-label-0">
            <a:extLst xmlns:a="http://schemas.openxmlformats.org/drawingml/2006/main">
              <a:ext uri="{FF2B5EF4-FFF2-40B4-BE49-F238E27FC236}">
                <a16:creationId xmlns:a16="http://schemas.microsoft.com/office/drawing/2014/main" id="{F417AA5E-D628-4143-941A-52C2E55D3BC6}"/>
              </a:ext>
            </a:extLst>
          </p:cNvPr>
          <p:cNvSpPr>
            <a:spLocks xmlns:a="http://schemas.openxmlformats.org/drawingml/2006/main" noGrp="1"/>
          </p:cNvSpPr>
          <p:nvPr/>
        </p:nvSpPr>
        <p:spPr>
          <a:xfrm xmlns:a="http://schemas.openxmlformats.org/drawingml/2006/main">
            <a:off x="685800" y="2009775"/>
            <a:ext cx="304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1">
                <a:solidFill>
                  <a:srgbClr val="244D3C"/>
                </a:solidFill>
                <a:latin typeface="Helvetica Neue"/>
                <a:ea typeface="Helvetica Neue"/>
                <a:cs typeface="Helvetica Neue"/>
              </a:defRPr>
            </a:pPr>
            <a:r>
              <a:rPr sz="1275" b="1">
                <a:solidFill>
                  <a:srgbClr val="244D3C"/>
                </a:solidFill>
                <a:latin typeface="Helvetica Neue"/>
                <a:ea typeface="Helvetica Neue"/>
                <a:cs typeface="Helvetica Neue"/>
              </a:rPr>
              <a:t>READY TO RECORD</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76f21eb7eb44dca"/>
          <a:stretch xmlns:a="http://schemas.openxmlformats.org/drawingml/2006/main"/>
        </p:blipFill>
        <p:spPr>
          <a:xfrm xmlns:a="http://schemas.openxmlformats.org/drawingml/2006/main">
            <a:off x="1399475" y="2419350"/>
            <a:ext cx="1525401" cy="3457575"/>
          </a:xfrm>
          <a:prstGeom xmlns:a="http://schemas.openxmlformats.org/drawingml/2006/main" prst="rect">
            <a:avLst/>
          </a:prstGeom>
        </p:spPr>
      </p:pic>
      <p:sp>
        <p:nvSpPr>
          <p:cNvPr id="6" name="flow-caption-0">
            <a:extLst xmlns:a="http://schemas.openxmlformats.org/drawingml/2006/main">
              <a:ext uri="{FF2B5EF4-FFF2-40B4-BE49-F238E27FC236}">
                <a16:creationId xmlns:a16="http://schemas.microsoft.com/office/drawing/2014/main" id="{1411BDCC-2312-467F-9840-A590C6F0BCC3}"/>
              </a:ext>
            </a:extLst>
          </p:cNvPr>
          <p:cNvSpPr>
            <a:spLocks xmlns:a="http://schemas.openxmlformats.org/drawingml/2006/main" noGrp="1"/>
          </p:cNvSpPr>
          <p:nvPr/>
        </p:nvSpPr>
        <p:spPr>
          <a:xfrm xmlns:a="http://schemas.openxmlformats.org/drawingml/2006/main">
            <a:off x="685800" y="6038850"/>
            <a:ext cx="323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Cancel, Record and View Details.</a:t>
            </a:r>
          </a:p>
        </p:txBody>
      </p:sp>
      <p:sp>
        <p:nvSpPr>
          <p:cNvPr id="7" name="flow-label-1">
            <a:extLst xmlns:a="http://schemas.openxmlformats.org/drawingml/2006/main">
              <a:ext uri="{FF2B5EF4-FFF2-40B4-BE49-F238E27FC236}">
                <a16:creationId xmlns:a16="http://schemas.microsoft.com/office/drawing/2014/main" id="{3F2D7F0B-6A92-4D86-9E4B-842DCA822CC8}"/>
              </a:ext>
            </a:extLst>
          </p:cNvPr>
          <p:cNvSpPr>
            <a:spLocks xmlns:a="http://schemas.openxmlformats.org/drawingml/2006/main" noGrp="1"/>
          </p:cNvSpPr>
          <p:nvPr/>
        </p:nvSpPr>
        <p:spPr>
          <a:xfrm xmlns:a="http://schemas.openxmlformats.org/drawingml/2006/main">
            <a:off x="4572000" y="2009775"/>
            <a:ext cx="304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1">
                <a:solidFill>
                  <a:srgbClr val="244D3C"/>
                </a:solidFill>
                <a:latin typeface="Helvetica Neue"/>
                <a:ea typeface="Helvetica Neue"/>
                <a:cs typeface="Helvetica Neue"/>
              </a:defRPr>
            </a:pPr>
            <a:r>
              <a:rPr sz="1275" b="1">
                <a:solidFill>
                  <a:srgbClr val="244D3C"/>
                </a:solidFill>
                <a:latin typeface="Helvetica Neue"/>
                <a:ea typeface="Helvetica Neue"/>
                <a:cs typeface="Helvetica Neue"/>
              </a:rPr>
              <a:t>RECORDING</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833eb4f0c2648ca"/>
          <a:stretch xmlns:a="http://schemas.openxmlformats.org/drawingml/2006/main"/>
        </p:blipFill>
        <p:spPr>
          <a:xfrm xmlns:a="http://schemas.openxmlformats.org/drawingml/2006/main">
            <a:off x="5285675" y="2419350"/>
            <a:ext cx="1525401" cy="3457575"/>
          </a:xfrm>
          <a:prstGeom xmlns:a="http://schemas.openxmlformats.org/drawingml/2006/main" prst="rect">
            <a:avLst/>
          </a:prstGeom>
        </p:spPr>
      </p:pic>
      <p:sp>
        <p:nvSpPr>
          <p:cNvPr id="9" name="flow-caption-1">
            <a:extLst xmlns:a="http://schemas.openxmlformats.org/drawingml/2006/main">
              <a:ext uri="{FF2B5EF4-FFF2-40B4-BE49-F238E27FC236}">
                <a16:creationId xmlns:a16="http://schemas.microsoft.com/office/drawing/2014/main" id="{3C54574F-D8F8-49F3-A94A-B998D119DC9F}"/>
              </a:ext>
            </a:extLst>
          </p:cNvPr>
          <p:cNvSpPr>
            <a:spLocks xmlns:a="http://schemas.openxmlformats.org/drawingml/2006/main" noGrp="1"/>
          </p:cNvSpPr>
          <p:nvPr/>
        </p:nvSpPr>
        <p:spPr>
          <a:xfrm xmlns:a="http://schemas.openxmlformats.org/drawingml/2006/main">
            <a:off x="4572000" y="6038850"/>
            <a:ext cx="323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Elapsed time and a distinct Stop control.</a:t>
            </a:r>
          </a:p>
        </p:txBody>
      </p:sp>
      <p:sp>
        <p:nvSpPr>
          <p:cNvPr id="10" name="flow-label-2">
            <a:extLst xmlns:a="http://schemas.openxmlformats.org/drawingml/2006/main">
              <a:ext uri="{FF2B5EF4-FFF2-40B4-BE49-F238E27FC236}">
                <a16:creationId xmlns:a16="http://schemas.microsoft.com/office/drawing/2014/main" id="{04AB97C9-0991-4420-AE8D-D31976DEDC65}"/>
              </a:ext>
            </a:extLst>
          </p:cNvPr>
          <p:cNvSpPr>
            <a:spLocks xmlns:a="http://schemas.openxmlformats.org/drawingml/2006/main" noGrp="1"/>
          </p:cNvSpPr>
          <p:nvPr/>
        </p:nvSpPr>
        <p:spPr>
          <a:xfrm xmlns:a="http://schemas.openxmlformats.org/drawingml/2006/main">
            <a:off x="8458200" y="2009775"/>
            <a:ext cx="304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1">
                <a:solidFill>
                  <a:srgbClr val="244D3C"/>
                </a:solidFill>
                <a:latin typeface="Helvetica Neue"/>
                <a:ea typeface="Helvetica Neue"/>
                <a:cs typeface="Helvetica Neue"/>
              </a:defRPr>
            </a:pPr>
            <a:r>
              <a:rPr sz="1275" b="1">
                <a:solidFill>
                  <a:srgbClr val="244D3C"/>
                </a:solidFill>
                <a:latin typeface="Helvetica Neue"/>
                <a:ea typeface="Helvetica Neue"/>
                <a:cs typeface="Helvetica Neue"/>
              </a:rPr>
              <a:t>REVIEW</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6ef3469a0734558"/>
          <a:stretch xmlns:a="http://schemas.openxmlformats.org/drawingml/2006/main"/>
        </p:blipFill>
        <p:spPr>
          <a:xfrm xmlns:a="http://schemas.openxmlformats.org/drawingml/2006/main">
            <a:off x="9171875" y="2419350"/>
            <a:ext cx="1525401" cy="3457575"/>
          </a:xfrm>
          <a:prstGeom xmlns:a="http://schemas.openxmlformats.org/drawingml/2006/main" prst="rect">
            <a:avLst/>
          </a:prstGeom>
        </p:spPr>
      </p:pic>
      <p:sp>
        <p:nvSpPr>
          <p:cNvPr id="12" name="flow-caption-2">
            <a:extLst xmlns:a="http://schemas.openxmlformats.org/drawingml/2006/main">
              <a:ext uri="{FF2B5EF4-FFF2-40B4-BE49-F238E27FC236}">
                <a16:creationId xmlns:a16="http://schemas.microsoft.com/office/drawing/2014/main" id="{424DC72E-A726-4369-95CB-7F0BCF454BF6}"/>
              </a:ext>
            </a:extLst>
          </p:cNvPr>
          <p:cNvSpPr>
            <a:spLocks xmlns:a="http://schemas.openxmlformats.org/drawingml/2006/main" noGrp="1"/>
          </p:cNvSpPr>
          <p:nvPr/>
        </p:nvSpPr>
        <p:spPr>
          <a:xfrm xmlns:a="http://schemas.openxmlformats.org/drawingml/2006/main">
            <a:off x="8458200" y="6038850"/>
            <a:ext cx="323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Retake or choose Use Video.</a:t>
            </a:r>
          </a:p>
        </p:txBody>
      </p:sp>
    </p:spTree>
    <p:extLst>
      <p:ext uri="{BB962C8B-B14F-4D97-AF65-F5344CB8AC3E}">
        <p14:creationId xmlns:p14="http://schemas.microsoft.com/office/powerpoint/2010/main" val="180174871"/>
      </p:ext>
    </p:extLst>
  </p:cSld>
</p:sld>
</file>

<file path=ppt/slides/slide12.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lide-number">
            <a:extLst xmlns:a="http://schemas.openxmlformats.org/drawingml/2006/main">
              <a:ext uri="{FF2B5EF4-FFF2-40B4-BE49-F238E27FC236}">
                <a16:creationId xmlns:a16="http://schemas.microsoft.com/office/drawing/2014/main" id="{3305CE33-673E-42EA-B6F6-85EFA4B00C68}"/>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12</a:t>
            </a:r>
          </a:p>
        </p:txBody>
      </p:sp>
      <p:sp>
        <p:nvSpPr>
          <p:cNvPr id="2" name="section-label">
            <a:extLst xmlns:a="http://schemas.openxmlformats.org/drawingml/2006/main">
              <a:ext uri="{FF2B5EF4-FFF2-40B4-BE49-F238E27FC236}">
                <a16:creationId xmlns:a16="http://schemas.microsoft.com/office/drawing/2014/main" id="{E304C81B-2CFF-4CA1-A467-AAECB8C63FEF}"/>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CAMERA CAPTURE   /   FUTURE PICTURE-IN-PICTURE PROPOSAL</a:t>
            </a:r>
          </a:p>
        </p:txBody>
      </p:sp>
      <p:sp>
        <p:nvSpPr>
          <p:cNvPr id="3" name="headline">
            <a:extLst xmlns:a="http://schemas.openxmlformats.org/drawingml/2006/main">
              <a:ext uri="{FF2B5EF4-FFF2-40B4-BE49-F238E27FC236}">
                <a16:creationId xmlns:a16="http://schemas.microsoft.com/office/drawing/2014/main" id="{89153D9E-8B9A-4CC4-8716-CC83980A4AB6}"/>
              </a:ext>
            </a:extLst>
          </p:cNvPr>
          <p:cNvSpPr>
            <a:spLocks xmlns:a="http://schemas.openxmlformats.org/drawingml/2006/main" noGrp="1"/>
          </p:cNvSpPr>
          <p:nvPr/>
        </p:nvSpPr>
        <p:spPr>
          <a:xfrm xmlns:a="http://schemas.openxmlformats.org/drawingml/2006/main">
            <a:off x="609600" y="1133475"/>
            <a:ext cx="6162675"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Keep the larger idea</a:t>
            </a:r>
          </a:p>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within reach</a:t>
            </a:r>
          </a:p>
        </p:txBody>
      </p:sp>
      <p:sp>
        <p:nvSpPr>
          <p:cNvPr id="4" name="pip-benefit">
            <a:extLst xmlns:a="http://schemas.openxmlformats.org/drawingml/2006/main">
              <a:ext uri="{FF2B5EF4-FFF2-40B4-BE49-F238E27FC236}">
                <a16:creationId xmlns:a16="http://schemas.microsoft.com/office/drawing/2014/main" id="{0C14E259-A740-44F8-B065-C48037E93FFD}"/>
              </a:ext>
            </a:extLst>
          </p:cNvPr>
          <p:cNvSpPr>
            <a:spLocks xmlns:a="http://schemas.openxmlformats.org/drawingml/2006/main" noGrp="1"/>
          </p:cNvSpPr>
          <p:nvPr/>
        </p:nvSpPr>
        <p:spPr>
          <a:xfrm xmlns:a="http://schemas.openxmlformats.org/drawingml/2006/main">
            <a:off x="609600" y="3133725"/>
            <a:ext cx="5381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00" b="0">
                <a:solidFill>
                  <a:srgbClr val="192B25"/>
                </a:solidFill>
                <a:latin typeface="Helvetica Neue"/>
                <a:ea typeface="Helvetica Neue"/>
                <a:cs typeface="Helvetica Neue"/>
              </a:defRPr>
            </a:pPr>
            <a:r>
              <a:rPr sz="2100" b="0">
                <a:solidFill>
                  <a:srgbClr val="192B25"/>
                </a:solidFill>
                <a:latin typeface="Helvetica Neue"/>
                <a:ea typeface="Helvetica Neue"/>
                <a:cs typeface="Helvetica Neue"/>
              </a:rPr>
              <a:t>A movable camera view could leave more room to read and complete the form.</a:t>
            </a:r>
          </a:p>
        </p:txBody>
      </p:sp>
      <p:sp>
        <p:nvSpPr>
          <p:cNvPr id="5" name="pip-collaboration">
            <a:extLst xmlns:a="http://schemas.openxmlformats.org/drawingml/2006/main">
              <a:ext uri="{FF2B5EF4-FFF2-40B4-BE49-F238E27FC236}">
                <a16:creationId xmlns:a16="http://schemas.microsoft.com/office/drawing/2014/main" id="{98564DD7-6B48-4306-93E2-4E5303BEBBAA}"/>
              </a:ext>
            </a:extLst>
          </p:cNvPr>
          <p:cNvSpPr>
            <a:spLocks xmlns:a="http://schemas.openxmlformats.org/drawingml/2006/main" noGrp="1"/>
          </p:cNvSpPr>
          <p:nvPr/>
        </p:nvSpPr>
        <p:spPr>
          <a:xfrm xmlns:a="http://schemas.openxmlformats.org/drawingml/2006/main">
            <a:off x="609600" y="4572000"/>
            <a:ext cx="5381625"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75" b="0">
                <a:solidFill>
                  <a:srgbClr val="192B25"/>
                </a:solidFill>
                <a:latin typeface="Helvetica Neue"/>
                <a:ea typeface="Helvetica Neue"/>
                <a:cs typeface="Helvetica Neue"/>
              </a:defRPr>
            </a:pPr>
            <a:r>
              <a:rPr sz="1875" b="0">
                <a:solidFill>
                  <a:srgbClr val="192B25"/>
                </a:solidFill>
                <a:latin typeface="Helvetica Neue"/>
                <a:ea typeface="Helvetica Neue"/>
                <a:cs typeface="Helvetica Neue"/>
              </a:rPr>
              <a:t>I explained the benefit, worked within the team’s delivery constraints, and handed over PIP separately for future consideration.</a:t>
            </a:r>
          </a:p>
        </p:txBody>
      </p:sp>
      <p:sp>
        <p:nvSpPr>
          <p:cNvPr id="6" name="pip-status">
            <a:extLst xmlns:a="http://schemas.openxmlformats.org/drawingml/2006/main">
              <a:ext uri="{FF2B5EF4-FFF2-40B4-BE49-F238E27FC236}">
                <a16:creationId xmlns:a16="http://schemas.microsoft.com/office/drawing/2014/main" id="{0D815C37-E030-4954-ADA9-CB5BEB529EC0}"/>
              </a:ext>
            </a:extLst>
          </p:cNvPr>
          <p:cNvSpPr>
            <a:spLocks xmlns:a="http://schemas.openxmlformats.org/drawingml/2006/main" noGrp="1"/>
          </p:cNvSpPr>
          <p:nvPr/>
        </p:nvSpPr>
        <p:spPr>
          <a:xfrm xmlns:a="http://schemas.openxmlformats.org/drawingml/2006/main">
            <a:off x="609600" y="6210300"/>
            <a:ext cx="58959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Original proposal · benefit not yet tested</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7cf5993a7cb488b"/>
          <a:stretch xmlns:a="http://schemas.openxmlformats.org/drawingml/2006/main"/>
        </p:blipFill>
        <p:spPr>
          <a:xfrm xmlns:a="http://schemas.openxmlformats.org/drawingml/2006/main">
            <a:off x="8135950" y="1028700"/>
            <a:ext cx="2444725" cy="5372100"/>
          </a:xfrm>
          <a:prstGeom xmlns:a="http://schemas.openxmlformats.org/drawingml/2006/main" prst="rect">
            <a:avLst/>
          </a:prstGeom>
        </p:spPr>
      </p:pic>
    </p:spTree>
    <p:extLst>
      <p:ext uri="{BB962C8B-B14F-4D97-AF65-F5344CB8AC3E}">
        <p14:creationId xmlns:p14="http://schemas.microsoft.com/office/powerpoint/2010/main" val="1154768326"/>
      </p:ext>
    </p:extLst>
  </p:cSld>
</p:sld>
</file>

<file path=ppt/slides/slide13.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lide-number">
            <a:extLst xmlns:a="http://schemas.openxmlformats.org/drawingml/2006/main">
              <a:ext uri="{FF2B5EF4-FFF2-40B4-BE49-F238E27FC236}">
                <a16:creationId xmlns:a16="http://schemas.microsoft.com/office/drawing/2014/main" id="{F7F139EE-16AF-4978-9202-98DEEFA6B6EB}"/>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13</a:t>
            </a:r>
          </a:p>
        </p:txBody>
      </p:sp>
      <p:sp>
        <p:nvSpPr>
          <p:cNvPr id="2" name="section-label">
            <a:extLst xmlns:a="http://schemas.openxmlformats.org/drawingml/2006/main">
              <a:ext uri="{FF2B5EF4-FFF2-40B4-BE49-F238E27FC236}">
                <a16:creationId xmlns:a16="http://schemas.microsoft.com/office/drawing/2014/main" id="{65AB3229-063A-4CBB-A2C5-8B2BE3B0B98F}"/>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AI   /   LEAD UX RESEARCHER, 2023–2025</a:t>
            </a:r>
          </a:p>
        </p:txBody>
      </p:sp>
      <p:sp>
        <p:nvSpPr>
          <p:cNvPr id="3" name="headline">
            <a:extLst xmlns:a="http://schemas.openxmlformats.org/drawingml/2006/main">
              <a:ext uri="{FF2B5EF4-FFF2-40B4-BE49-F238E27FC236}">
                <a16:creationId xmlns:a16="http://schemas.microsoft.com/office/drawing/2014/main" id="{E2E22536-84AF-446A-9A0A-F00DA28B7904}"/>
              </a:ext>
            </a:extLst>
          </p:cNvPr>
          <p:cNvSpPr>
            <a:spLocks xmlns:a="http://schemas.openxmlformats.org/drawingml/2006/main" noGrp="1"/>
          </p:cNvSpPr>
          <p:nvPr/>
        </p:nvSpPr>
        <p:spPr>
          <a:xfrm xmlns:a="http://schemas.openxmlformats.org/drawingml/2006/main">
            <a:off x="609600" y="1104900"/>
            <a:ext cx="424815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Competing</a:t>
            </a:r>
          </a:p>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entry points</a:t>
            </a:r>
          </a:p>
        </p:txBody>
      </p:sp>
      <p:sp>
        <p:nvSpPr>
          <p:cNvPr id="4" name="oak-observation">
            <a:extLst xmlns:a="http://schemas.openxmlformats.org/drawingml/2006/main">
              <a:ext uri="{FF2B5EF4-FFF2-40B4-BE49-F238E27FC236}">
                <a16:creationId xmlns:a16="http://schemas.microsoft.com/office/drawing/2014/main" id="{3E7ACD69-8C16-4F68-92FB-C8A040961F3C}"/>
              </a:ext>
            </a:extLst>
          </p:cNvPr>
          <p:cNvSpPr>
            <a:spLocks xmlns:a="http://schemas.openxmlformats.org/drawingml/2006/main" noGrp="1"/>
          </p:cNvSpPr>
          <p:nvPr/>
        </p:nvSpPr>
        <p:spPr>
          <a:xfrm xmlns:a="http://schemas.openxmlformats.org/drawingml/2006/main">
            <a:off x="609600" y="2981325"/>
            <a:ext cx="4057650" cy="1743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Training an assistant, starting a Vibecheck and requesting support competed at the same entry point.</a:t>
            </a:r>
          </a:p>
        </p:txBody>
      </p:sp>
      <p:sp>
        <p:nvSpPr>
          <p:cNvPr id="5" name="oak-rationale">
            <a:extLst xmlns:a="http://schemas.openxmlformats.org/drawingml/2006/main">
              <a:ext uri="{FF2B5EF4-FFF2-40B4-BE49-F238E27FC236}">
                <a16:creationId xmlns:a16="http://schemas.microsoft.com/office/drawing/2014/main" id="{9BC7C9C6-A13A-4CD6-A75D-5D57FAF444FA}"/>
              </a:ext>
            </a:extLst>
          </p:cNvPr>
          <p:cNvSpPr>
            <a:spLocks xmlns:a="http://schemas.openxmlformats.org/drawingml/2006/main" noGrp="1"/>
          </p:cNvSpPr>
          <p:nvPr/>
        </p:nvSpPr>
        <p:spPr>
          <a:xfrm xmlns:a="http://schemas.openxmlformats.org/drawingml/2006/main">
            <a:off x="609600" y="5038725"/>
            <a:ext cx="40576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58645D"/>
                </a:solidFill>
                <a:latin typeface="Helvetica Neue"/>
                <a:ea typeface="Helvetica Neue"/>
                <a:cs typeface="Helvetica Neue"/>
              </a:defRPr>
            </a:pPr>
            <a:r>
              <a:rPr sz="1725" b="0">
                <a:solidFill>
                  <a:srgbClr val="58645D"/>
                </a:solidFill>
                <a:latin typeface="Helvetica Neue"/>
                <a:ea typeface="Helvetica Neue"/>
                <a:cs typeface="Helvetica Neue"/>
              </a:rPr>
              <a:t>I used the audit to make these choices explicit for the team’s review.</a:t>
            </a:r>
          </a:p>
        </p:txBody>
      </p:sp>
      <p:sp>
        <p:nvSpPr>
          <p:cNvPr id="6" name="oak-stage">
            <a:extLst xmlns:a="http://schemas.openxmlformats.org/drawingml/2006/main">
              <a:ext uri="{FF2B5EF4-FFF2-40B4-BE49-F238E27FC236}">
                <a16:creationId xmlns:a16="http://schemas.microsoft.com/office/drawing/2014/main" id="{E21810F0-543F-4DD1-B7A8-AA63CF0B5B01}"/>
              </a:ext>
            </a:extLst>
          </p:cNvPr>
          <p:cNvSpPr>
            <a:spLocks xmlns:a="http://schemas.openxmlformats.org/drawingml/2006/main" noGrp="1"/>
          </p:cNvSpPr>
          <p:nvPr/>
        </p:nvSpPr>
        <p:spPr>
          <a:xfrm xmlns:a="http://schemas.openxmlformats.org/drawingml/2006/main">
            <a:off x="609600" y="6096000"/>
            <a:ext cx="42481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0">
                <a:solidFill>
                  <a:srgbClr val="58645D"/>
                </a:solidFill>
                <a:latin typeface="Helvetica Neue"/>
                <a:ea typeface="Helvetica Neue"/>
                <a:cs typeface="Helvetica Neue"/>
              </a:defRPr>
            </a:pPr>
            <a:r>
              <a:rPr sz="1200" b="0">
                <a:solidFill>
                  <a:srgbClr val="58645D"/>
                </a:solidFill>
                <a:latin typeface="Helvetica Neue"/>
                <a:ea typeface="Helvetica Neue"/>
                <a:cs typeface="Helvetica Neue"/>
              </a:rPr>
              <a:t>Usability evaluation and design recommendations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cc60975d5bc4fb5"/>
          <a:stretch xmlns:a="http://schemas.openxmlformats.org/drawingml/2006/main"/>
        </p:blipFill>
        <p:spPr>
          <a:xfrm xmlns:a="http://schemas.openxmlformats.org/drawingml/2006/main">
            <a:off x="5147971" y="1438275"/>
            <a:ext cx="6429958" cy="5048250"/>
          </a:xfrm>
          <a:prstGeom xmlns:a="http://schemas.openxmlformats.org/drawingml/2006/main" prst="rect">
            <a:avLst/>
          </a:prstGeom>
        </p:spPr>
      </p:pic>
    </p:spTree>
    <p:extLst>
      <p:ext uri="{BB962C8B-B14F-4D97-AF65-F5344CB8AC3E}">
        <p14:creationId xmlns:p14="http://schemas.microsoft.com/office/powerpoint/2010/main" val="579078105"/>
      </p:ext>
    </p:extLst>
  </p:cSld>
</p:sld>
</file>

<file path=ppt/slides/slide14.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3" name="slide-number">
            <a:extLst xmlns:a="http://schemas.openxmlformats.org/drawingml/2006/main">
              <a:ext uri="{FF2B5EF4-FFF2-40B4-BE49-F238E27FC236}">
                <a16:creationId xmlns:a16="http://schemas.microsoft.com/office/drawing/2014/main" id="{53852010-52F2-4661-8220-BE7F57DA675B}"/>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14</a:t>
            </a:r>
          </a:p>
        </p:txBody>
      </p:sp>
      <p:sp>
        <p:nvSpPr>
          <p:cNvPr id="2" name="section-label">
            <a:extLst xmlns:a="http://schemas.openxmlformats.org/drawingml/2006/main">
              <a:ext uri="{FF2B5EF4-FFF2-40B4-BE49-F238E27FC236}">
                <a16:creationId xmlns:a16="http://schemas.microsoft.com/office/drawing/2014/main" id="{D993D362-0C35-443C-9CEB-CCA09BE1C70C}"/>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AI   /   ERROR RECOVERY RECOMMENDATION</a:t>
            </a:r>
          </a:p>
        </p:txBody>
      </p:sp>
      <p:sp>
        <p:nvSpPr>
          <p:cNvPr id="3" name="headline">
            <a:extLst xmlns:a="http://schemas.openxmlformats.org/drawingml/2006/main">
              <a:ext uri="{FF2B5EF4-FFF2-40B4-BE49-F238E27FC236}">
                <a16:creationId xmlns:a16="http://schemas.microsoft.com/office/drawing/2014/main" id="{E8F1EDF9-2B53-4F3A-A948-71405D67D403}"/>
              </a:ext>
            </a:extLst>
          </p:cNvPr>
          <p:cNvSpPr>
            <a:spLocks xmlns:a="http://schemas.openxmlformats.org/drawingml/2006/main" noGrp="1"/>
          </p:cNvSpPr>
          <p:nvPr/>
        </p:nvSpPr>
        <p:spPr>
          <a:xfrm xmlns:a="http://schemas.openxmlformats.org/drawingml/2006/main">
            <a:off x="609600" y="1104900"/>
            <a:ext cx="10953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Error feedback beside the field</a:t>
            </a:r>
          </a:p>
        </p:txBody>
      </p:sp>
      <p:sp>
        <p:nvSpPr>
          <p:cNvPr id="4" name="original-label">
            <a:extLst xmlns:a="http://schemas.openxmlformats.org/drawingml/2006/main">
              <a:ext uri="{FF2B5EF4-FFF2-40B4-BE49-F238E27FC236}">
                <a16:creationId xmlns:a16="http://schemas.microsoft.com/office/drawing/2014/main" id="{C8FAD445-65BB-4A25-B5FA-4AD46B15894C}"/>
              </a:ext>
            </a:extLst>
          </p:cNvPr>
          <p:cNvSpPr>
            <a:spLocks xmlns:a="http://schemas.openxmlformats.org/drawingml/2006/main" noGrp="1"/>
          </p:cNvSpPr>
          <p:nvPr/>
        </p:nvSpPr>
        <p:spPr>
          <a:xfrm xmlns:a="http://schemas.openxmlformats.org/drawingml/2006/main">
            <a:off x="609600" y="21621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ORIGINAL</a:t>
            </a:r>
          </a:p>
        </p:txBody>
      </p:sp>
      <p:sp>
        <p:nvSpPr>
          <p:cNvPr id="5" name="proposed-label">
            <a:extLst xmlns:a="http://schemas.openxmlformats.org/drawingml/2006/main">
              <a:ext uri="{FF2B5EF4-FFF2-40B4-BE49-F238E27FC236}">
                <a16:creationId xmlns:a16="http://schemas.microsoft.com/office/drawing/2014/main" id="{1FCBBF30-D3D2-4CCD-A88C-DBEEC7360C68}"/>
              </a:ext>
            </a:extLst>
          </p:cNvPr>
          <p:cNvSpPr>
            <a:spLocks xmlns:a="http://schemas.openxmlformats.org/drawingml/2006/main" noGrp="1"/>
          </p:cNvSpPr>
          <p:nvPr/>
        </p:nvSpPr>
        <p:spPr>
          <a:xfrm xmlns:a="http://schemas.openxmlformats.org/drawingml/2006/main">
            <a:off x="6515100" y="21621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MY RECOMMENDATION</a:t>
            </a:r>
          </a:p>
        </p:txBody>
      </p:sp>
      <p:sp>
        <p:nvSpPr>
          <p:cNvPr id="6" name="error-observation">
            <a:extLst xmlns:a="http://schemas.openxmlformats.org/drawingml/2006/main">
              <a:ext uri="{FF2B5EF4-FFF2-40B4-BE49-F238E27FC236}">
                <a16:creationId xmlns:a16="http://schemas.microsoft.com/office/drawing/2014/main" id="{6A892FEF-CAD4-49D3-AD31-F492AB48C805}"/>
              </a:ext>
            </a:extLst>
          </p:cNvPr>
          <p:cNvSpPr>
            <a:spLocks xmlns:a="http://schemas.openxmlformats.org/drawingml/2006/main" noGrp="1"/>
          </p:cNvSpPr>
          <p:nvPr/>
        </p:nvSpPr>
        <p:spPr>
          <a:xfrm xmlns:a="http://schemas.openxmlformats.org/drawingml/2006/main">
            <a:off x="609600" y="2562225"/>
            <a:ext cx="5048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192B25"/>
                </a:solidFill>
                <a:latin typeface="Helvetica Neue"/>
                <a:ea typeface="Helvetica Neue"/>
                <a:cs typeface="Helvetica Neue"/>
              </a:defRPr>
            </a:pPr>
            <a:r>
              <a:rPr sz="1725" b="0">
                <a:solidFill>
                  <a:srgbClr val="192B25"/>
                </a:solidFill>
                <a:latin typeface="Helvetica Neue"/>
                <a:ea typeface="Helvetica Neue"/>
                <a:cs typeface="Helvetica Neue"/>
              </a:rPr>
              <a:t>The error sat away from the login fields.</a:t>
            </a:r>
          </a:p>
        </p:txBody>
      </p:sp>
      <p:sp>
        <p:nvSpPr>
          <p:cNvPr id="7" name="error-recommendation">
            <a:extLst xmlns:a="http://schemas.openxmlformats.org/drawingml/2006/main">
              <a:ext uri="{FF2B5EF4-FFF2-40B4-BE49-F238E27FC236}">
                <a16:creationId xmlns:a16="http://schemas.microsoft.com/office/drawing/2014/main" id="{172EB4FA-F8B5-430C-A05E-D58988DE633A}"/>
              </a:ext>
            </a:extLst>
          </p:cNvPr>
          <p:cNvSpPr>
            <a:spLocks xmlns:a="http://schemas.openxmlformats.org/drawingml/2006/main" noGrp="1"/>
          </p:cNvSpPr>
          <p:nvPr/>
        </p:nvSpPr>
        <p:spPr>
          <a:xfrm xmlns:a="http://schemas.openxmlformats.org/drawingml/2006/main">
            <a:off x="6515100" y="2562225"/>
            <a:ext cx="5048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192B25"/>
                </a:solidFill>
                <a:latin typeface="Helvetica Neue"/>
                <a:ea typeface="Helvetica Neue"/>
                <a:cs typeface="Helvetica Neue"/>
              </a:defRPr>
            </a:pPr>
            <a:r>
              <a:rPr sz="1725" b="0">
                <a:solidFill>
                  <a:srgbClr val="192B25"/>
                </a:solidFill>
                <a:latin typeface="Helvetica Neue"/>
                <a:ea typeface="Helvetica Neue"/>
                <a:cs typeface="Helvetica Neue"/>
              </a:rPr>
              <a:t>Place the correction beside the field.</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6aff3e771f6476d"/>
          <a:stretch xmlns:a="http://schemas.openxmlformats.org/drawingml/2006/main"/>
        </p:blipFill>
        <p:spPr>
          <a:xfrm xmlns:a="http://schemas.openxmlformats.org/drawingml/2006/main">
            <a:off x="1366838" y="3067050"/>
            <a:ext cx="3533775" cy="2867025"/>
          </a:xfrm>
          <a:prstGeom xmlns:a="http://schemas.openxmlformats.org/drawingml/2006/main" prst="rect">
            <a:avLst/>
          </a:prstGeom>
        </p:spPr>
      </p:pic>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102017f86a6c473d"/>
          <a:stretch xmlns:a="http://schemas.openxmlformats.org/drawingml/2006/main"/>
        </p:blipFill>
        <p:spPr>
          <a:xfrm xmlns:a="http://schemas.openxmlformats.org/drawingml/2006/main">
            <a:off x="7038975" y="3067050"/>
            <a:ext cx="4000500" cy="2867025"/>
          </a:xfrm>
          <a:prstGeom xmlns:a="http://schemas.openxmlformats.org/drawingml/2006/main" prst="rect">
            <a:avLst/>
          </a:prstGeom>
        </p:spPr>
      </p:pic>
      <p:sp>
        <p:nvSpPr>
          <p:cNvPr id="10" name="footer-label">
            <a:extLst xmlns:a="http://schemas.openxmlformats.org/drawingml/2006/main">
              <a:ext uri="{FF2B5EF4-FFF2-40B4-BE49-F238E27FC236}">
                <a16:creationId xmlns:a16="http://schemas.microsoft.com/office/drawing/2014/main" id="{2F63B7FE-B249-4E3F-8CDC-E9DBAD309FF9}"/>
              </a:ext>
            </a:extLst>
          </p:cNvPr>
          <p:cNvSpPr>
            <a:spLocks xmlns:a="http://schemas.openxmlformats.org/drawingml/2006/main" noGrp="1"/>
          </p:cNvSpPr>
          <p:nvPr/>
        </p:nvSpPr>
        <p:spPr>
          <a:xfrm xmlns:a="http://schemas.openxmlformats.org/drawingml/2006/main">
            <a:off x="609600" y="6076950"/>
            <a:ext cx="5048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0">
                <a:solidFill>
                  <a:srgbClr val="58645D"/>
                </a:solidFill>
                <a:latin typeface="Helvetica Neue"/>
                <a:ea typeface="Helvetica Neue"/>
                <a:cs typeface="Helvetica Neue"/>
              </a:defRPr>
            </a:pPr>
            <a:r>
              <a:rPr sz="1200" b="0">
                <a:solidFill>
                  <a:srgbClr val="58645D"/>
                </a:solidFill>
                <a:latin typeface="Helvetica Neue"/>
                <a:ea typeface="Helvetica Neue"/>
                <a:cs typeface="Helvetica Neue"/>
              </a:rPr>
              <a:t>Separate page-footer message:</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3b5f75833144dd2"/>
          <a:stretch xmlns:a="http://schemas.openxmlformats.org/drawingml/2006/main"/>
        </p:blipFill>
        <p:spPr>
          <a:xfrm xmlns:a="http://schemas.openxmlformats.org/drawingml/2006/main">
            <a:off x="609600" y="6372225"/>
            <a:ext cx="3476625" cy="333375"/>
          </a:xfrm>
          <a:prstGeom xmlns:a="http://schemas.openxmlformats.org/drawingml/2006/main" prst="rect">
            <a:avLst/>
          </a:prstGeom>
        </p:spPr>
      </p:pic>
      <p:sp>
        <p:nvSpPr>
          <p:cNvPr id="12" name="recommendation-status">
            <a:extLst xmlns:a="http://schemas.openxmlformats.org/drawingml/2006/main">
              <a:ext uri="{FF2B5EF4-FFF2-40B4-BE49-F238E27FC236}">
                <a16:creationId xmlns:a16="http://schemas.microsoft.com/office/drawing/2014/main" id="{67EF4AE0-A1D7-46DC-BFEC-01DD3BB0C47C}"/>
              </a:ext>
            </a:extLst>
          </p:cNvPr>
          <p:cNvSpPr>
            <a:spLocks xmlns:a="http://schemas.openxmlformats.org/drawingml/2006/main" noGrp="1"/>
          </p:cNvSpPr>
          <p:nvPr/>
        </p:nvSpPr>
        <p:spPr>
          <a:xfrm xmlns:a="http://schemas.openxmlformats.org/drawingml/2006/main">
            <a:off x="6515100" y="6115050"/>
            <a:ext cx="4686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Original recommendation artifact.</a:t>
            </a:r>
          </a:p>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Exact shipped variant and usability impact unverified.</a:t>
            </a:r>
          </a:p>
        </p:txBody>
      </p:sp>
    </p:spTree>
    <p:extLst>
      <p:ext uri="{BB962C8B-B14F-4D97-AF65-F5344CB8AC3E}">
        <p14:creationId xmlns:p14="http://schemas.microsoft.com/office/powerpoint/2010/main" val="1816625939"/>
      </p:ext>
    </p:extLst>
  </p:cSld>
</p:sld>
</file>

<file path=ppt/slides/slide15.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lide-number">
            <a:extLst xmlns:a="http://schemas.openxmlformats.org/drawingml/2006/main">
              <a:ext uri="{FF2B5EF4-FFF2-40B4-BE49-F238E27FC236}">
                <a16:creationId xmlns:a16="http://schemas.microsoft.com/office/drawing/2014/main" id="{F55B4AB8-2F25-4438-B18D-00F2B6348FA7}"/>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15</a:t>
            </a:r>
          </a:p>
        </p:txBody>
      </p:sp>
      <p:sp>
        <p:nvSpPr>
          <p:cNvPr id="2" name="story-image-surface">
            <a:extLst xmlns:a="http://schemas.openxmlformats.org/drawingml/2006/main">
              <a:ext uri="{FF2B5EF4-FFF2-40B4-BE49-F238E27FC236}">
                <a16:creationId xmlns:a16="http://schemas.microsoft.com/office/drawing/2014/main" id="{04AB218E-A729-4553-8C18-7F651AFD5037}"/>
              </a:ext>
            </a:extLst>
          </p:cNvPr>
          <p:cNvSpPr>
            <a:spLocks xmlns:a="http://schemas.openxmlformats.org/drawingml/2006/main" noGrp="1"/>
          </p:cNvSpPr>
          <p:nvPr/>
        </p:nvSpPr>
        <p:spPr>
          <a:xfrm xmlns:a="http://schemas.openxmlformats.org/drawingml/2006/main">
            <a:off x="6705600" y="0"/>
            <a:ext cx="5486400" cy="6858000"/>
          </a:xfrm>
          <a:prstGeom xmlns:a="http://schemas.openxmlformats.org/drawingml/2006/main" prst="rect">
            <a:avLst/>
          </a:prstGeom>
          <a:solidFill xmlns:a="http://schemas.openxmlformats.org/drawingml/2006/main">
            <a:srgbClr val="E1E8DB"/>
          </a:solidFill>
          <a:ln xmlns:a="http://schemas.openxmlformats.org/drawingml/2006/main" w="0">
            <a:noFill/>
          </a:ln>
        </p:spPr>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d0d680ebec14716"/>
          <a:stretch xmlns:a="http://schemas.openxmlformats.org/drawingml/2006/main"/>
        </p:blipFill>
        <p:spPr>
          <a:xfrm xmlns:a="http://schemas.openxmlformats.org/drawingml/2006/main">
            <a:off x="7010400" y="1466850"/>
            <a:ext cx="4876800" cy="4876800"/>
          </a:xfrm>
          <a:prstGeom xmlns:a="http://schemas.openxmlformats.org/drawingml/2006/main" prst="rect">
            <a:avLst/>
          </a:prstGeom>
        </p:spPr>
      </p:pic>
      <p:sp>
        <p:nvSpPr>
          <p:cNvPr id="4" name="section-label">
            <a:extLst xmlns:a="http://schemas.openxmlformats.org/drawingml/2006/main">
              <a:ext uri="{FF2B5EF4-FFF2-40B4-BE49-F238E27FC236}">
                <a16:creationId xmlns:a16="http://schemas.microsoft.com/office/drawing/2014/main" id="{905CA4E4-D15F-4C12-8C8F-8AABA8D409BA}"/>
              </a:ext>
            </a:extLst>
          </p:cNvPr>
          <p:cNvSpPr>
            <a:spLocks xmlns:a="http://schemas.openxmlformats.org/drawingml/2006/main" noGrp="1"/>
          </p:cNvSpPr>
          <p:nvPr/>
        </p:nvSpPr>
        <p:spPr>
          <a:xfrm xmlns:a="http://schemas.openxmlformats.org/drawingml/2006/main">
            <a:off x="609600" y="514350"/>
            <a:ext cx="57531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THE THREAD THROUGH MY WORK</a:t>
            </a:r>
          </a:p>
        </p:txBody>
      </p:sp>
      <p:sp>
        <p:nvSpPr>
          <p:cNvPr id="5" name="headline">
            <a:extLst xmlns:a="http://schemas.openxmlformats.org/drawingml/2006/main">
              <a:ext uri="{FF2B5EF4-FFF2-40B4-BE49-F238E27FC236}">
                <a16:creationId xmlns:a16="http://schemas.microsoft.com/office/drawing/2014/main" id="{F007E96B-E7AF-4762-95C1-3729073B1478}"/>
              </a:ext>
            </a:extLst>
          </p:cNvPr>
          <p:cNvSpPr>
            <a:spLocks xmlns:a="http://schemas.openxmlformats.org/drawingml/2006/main" noGrp="1"/>
          </p:cNvSpPr>
          <p:nvPr/>
        </p:nvSpPr>
        <p:spPr>
          <a:xfrm xmlns:a="http://schemas.openxmlformats.org/drawingml/2006/main">
            <a:off x="609600" y="1438275"/>
            <a:ext cx="573405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I started by listening</a:t>
            </a:r>
          </a:p>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to people’s stories</a:t>
            </a:r>
          </a:p>
        </p:txBody>
      </p:sp>
      <p:sp>
        <p:nvSpPr>
          <p:cNvPr id="6" name="story-documentary">
            <a:extLst xmlns:a="http://schemas.openxmlformats.org/drawingml/2006/main">
              <a:ext uri="{FF2B5EF4-FFF2-40B4-BE49-F238E27FC236}">
                <a16:creationId xmlns:a16="http://schemas.microsoft.com/office/drawing/2014/main" id="{7D05C8FC-4D8F-472D-916C-0560FAC64301}"/>
              </a:ext>
            </a:extLst>
          </p:cNvPr>
          <p:cNvSpPr>
            <a:spLocks xmlns:a="http://schemas.openxmlformats.org/drawingml/2006/main" noGrp="1"/>
          </p:cNvSpPr>
          <p:nvPr/>
        </p:nvSpPr>
        <p:spPr>
          <a:xfrm xmlns:a="http://schemas.openxmlformats.org/drawingml/2006/main">
            <a:off x="609600" y="3609975"/>
            <a:ext cx="56102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Documentary filmmaking taught me to listen closely and find the thread in a complicated story.</a:t>
            </a:r>
          </a:p>
        </p:txBody>
      </p:sp>
      <p:sp>
        <p:nvSpPr>
          <p:cNvPr id="7" name="story-now">
            <a:extLst xmlns:a="http://schemas.openxmlformats.org/drawingml/2006/main">
              <a:ext uri="{FF2B5EF4-FFF2-40B4-BE49-F238E27FC236}">
                <a16:creationId xmlns:a16="http://schemas.microsoft.com/office/drawing/2014/main" id="{FD96120C-D547-4942-9791-D83C74F14EFA}"/>
              </a:ext>
            </a:extLst>
          </p:cNvPr>
          <p:cNvSpPr>
            <a:spLocks xmlns:a="http://schemas.openxmlformats.org/drawingml/2006/main" noGrp="1"/>
          </p:cNvSpPr>
          <p:nvPr/>
        </p:nvSpPr>
        <p:spPr>
          <a:xfrm xmlns:a="http://schemas.openxmlformats.org/drawingml/2006/main">
            <a:off x="609600" y="5057775"/>
            <a:ext cx="5610225"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58645D"/>
                </a:solidFill>
                <a:latin typeface="Helvetica Neue"/>
                <a:ea typeface="Helvetica Neue"/>
                <a:cs typeface="Helvetica Neue"/>
              </a:defRPr>
            </a:pPr>
            <a:r>
              <a:rPr sz="1800" b="0">
                <a:solidFill>
                  <a:srgbClr val="58645D"/>
                </a:solidFill>
                <a:latin typeface="Helvetica Neue"/>
                <a:ea typeface="Helvetica Neue"/>
                <a:cs typeface="Helvetica Neue"/>
              </a:rPr>
              <a:t>Those habits stayed with me in research and design. Outside work, I run tabletop games, where listening and helping a group find its way matter too.</a:t>
            </a:r>
          </a:p>
        </p:txBody>
      </p:sp>
    </p:spTree>
    <p:extLst>
      <p:ext uri="{BB962C8B-B14F-4D97-AF65-F5344CB8AC3E}">
        <p14:creationId xmlns:p14="http://schemas.microsoft.com/office/powerpoint/2010/main" val="1100122398"/>
      </p:ext>
    </p:extLst>
  </p:cSld>
</p:sld>
</file>

<file path=ppt/slides/slide16.xml><?xml version="1.0" encoding="utf-8"?>
<p:sld xmlns:p="http://schemas.openxmlformats.org/presentationml/2006/main">
  <p:cSld>
    <p:bg>
      <p:bgPr>
        <a:solidFill xmlns:a="http://schemas.openxmlformats.org/drawingml/2006/main">
          <a:srgbClr val="244D3C"/>
        </a:solidFill>
      </p:bgPr>
    </p:bg>
    <p:spTree>
      <p:nvGrpSpPr>
        <p:cNvPr id="1" name=""/>
        <p:cNvGrpSpPr/>
        <p:nvPr/>
      </p:nvGrpSpPr>
      <p:grpSpPr>
        <a:xfrm xmlns:a="http://schemas.openxmlformats.org/drawingml/2006/main"/>
      </p:grpSpPr>
      <p:sp>
        <p:nvSpPr>
          <p:cNvPr id="7" name="slide-number">
            <a:extLst xmlns:a="http://schemas.openxmlformats.org/drawingml/2006/main">
              <a:ext uri="{FF2B5EF4-FFF2-40B4-BE49-F238E27FC236}">
                <a16:creationId xmlns:a16="http://schemas.microsoft.com/office/drawing/2014/main" id="{33DA1BD4-7132-4AF3-95D9-F6FD2F4297A0}"/>
              </a:ext>
            </a:extLst>
          </p:cNvPr>
          <p:cNvSpPr>
            <a:spLocks xmlns:a="http://schemas.openxmlformats.org/drawingml/2006/main" noGrp="1"/>
          </p:cNvSpPr>
          <p:nvPr/>
        </p:nvSpPr>
        <p:spPr>
          <a:xfrm xmlns:a="http://schemas.openxmlformats.org/drawingml/2006/main">
            <a:off x="11353800" y="6515100"/>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DBEB89"/>
                </a:solidFill>
                <a:latin typeface="Helvetica Neue"/>
                <a:ea typeface="Helvetica Neue"/>
                <a:cs typeface="Helvetica Neue"/>
              </a:defRPr>
            </a:pPr>
            <a:r>
              <a:rPr sz="1050" b="0">
                <a:solidFill>
                  <a:srgbClr val="DBEB89"/>
                </a:solidFill>
                <a:latin typeface="Helvetica Neue"/>
                <a:ea typeface="Helvetica Neue"/>
                <a:cs typeface="Helvetica Neue"/>
              </a:rPr>
              <a:t>16</a:t>
            </a:r>
          </a:p>
        </p:txBody>
      </p:sp>
      <p:sp>
        <p:nvSpPr>
          <p:cNvPr id="2" name="section-label">
            <a:extLst xmlns:a="http://schemas.openxmlformats.org/drawingml/2006/main">
              <a:ext uri="{FF2B5EF4-FFF2-40B4-BE49-F238E27FC236}">
                <a16:creationId xmlns:a16="http://schemas.microsoft.com/office/drawing/2014/main" id="{7FC5E829-5319-48F2-ADBD-2344A609BFC0}"/>
              </a:ext>
            </a:extLst>
          </p:cNvPr>
          <p:cNvSpPr>
            <a:spLocks xmlns:a="http://schemas.openxmlformats.org/drawingml/2006/main" noGrp="1"/>
          </p:cNvSpPr>
          <p:nvPr/>
        </p:nvSpPr>
        <p:spPr>
          <a:xfrm xmlns:a="http://schemas.openxmlformats.org/drawingml/2006/main">
            <a:off x="609600" y="523875"/>
            <a:ext cx="914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DBEB89"/>
                </a:solidFill>
                <a:latin typeface="Helvetica Neue"/>
                <a:ea typeface="Helvetica Neue"/>
                <a:cs typeface="Helvetica Neue"/>
              </a:defRPr>
            </a:pPr>
            <a:r>
              <a:rPr sz="1200" b="1">
                <a:solidFill>
                  <a:srgbClr val="DBEB89"/>
                </a:solidFill>
                <a:latin typeface="Helvetica Neue"/>
                <a:ea typeface="Helvetica Neue"/>
                <a:cs typeface="Helvetica Neue"/>
              </a:rPr>
              <a:t>KYLE HOBSON   /   UX DESIGN</a:t>
            </a:r>
          </a:p>
        </p:txBody>
      </p:sp>
      <p:sp>
        <p:nvSpPr>
          <p:cNvPr id="3" name="headline">
            <a:extLst xmlns:a="http://schemas.openxmlformats.org/drawingml/2006/main">
              <a:ext uri="{FF2B5EF4-FFF2-40B4-BE49-F238E27FC236}">
                <a16:creationId xmlns:a16="http://schemas.microsoft.com/office/drawing/2014/main" id="{2F69D42B-DD52-4E52-8129-6ECBFFB0AA83}"/>
              </a:ext>
            </a:extLst>
          </p:cNvPr>
          <p:cNvSpPr>
            <a:spLocks xmlns:a="http://schemas.openxmlformats.org/drawingml/2006/main" noGrp="1"/>
          </p:cNvSpPr>
          <p:nvPr/>
        </p:nvSpPr>
        <p:spPr>
          <a:xfrm xmlns:a="http://schemas.openxmlformats.org/drawingml/2006/main">
            <a:off x="609600" y="1666875"/>
            <a:ext cx="10315575" cy="1866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800" b="1">
                <a:solidFill>
                  <a:srgbClr val="F4F2E9"/>
                </a:solidFill>
                <a:latin typeface="Helvetica Neue"/>
                <a:ea typeface="Helvetica Neue"/>
                <a:cs typeface="Helvetica Neue"/>
              </a:defRPr>
            </a:pPr>
            <a:r>
              <a:rPr sz="4800" b="1">
                <a:solidFill>
                  <a:srgbClr val="F4F2E9"/>
                </a:solidFill>
                <a:latin typeface="Helvetica Neue"/>
                <a:ea typeface="Helvetica Neue"/>
                <a:cs typeface="Helvetica Neue"/>
              </a:rPr>
              <a:t>Let’s make the</a:t>
            </a:r>
          </a:p>
          <a:p xmlns:a="http://schemas.openxmlformats.org/drawingml/2006/main">
            <a:pPr>
              <a:lnSpc>
                <a:spcPct val="110000"/>
              </a:lnSpc>
              <a:buNone/>
              <a:defRPr sz="4800" b="1">
                <a:solidFill>
                  <a:srgbClr val="F4F2E9"/>
                </a:solidFill>
                <a:latin typeface="Helvetica Neue"/>
                <a:ea typeface="Helvetica Neue"/>
                <a:cs typeface="Helvetica Neue"/>
              </a:defRPr>
            </a:pPr>
            <a:r>
              <a:rPr sz="4800" b="1">
                <a:solidFill>
                  <a:srgbClr val="F4F2E9"/>
                </a:solidFill>
                <a:latin typeface="Helvetica Neue"/>
                <a:ea typeface="Helvetica Neue"/>
                <a:cs typeface="Helvetica Neue"/>
              </a:rPr>
              <a:t>next step clearer</a:t>
            </a:r>
          </a:p>
        </p:txBody>
      </p:sp>
      <p:sp>
        <p:nvSpPr>
          <p:cNvPr id="4" name="contact-intent">
            <a:extLst xmlns:a="http://schemas.openxmlformats.org/drawingml/2006/main">
              <a:ext uri="{FF2B5EF4-FFF2-40B4-BE49-F238E27FC236}">
                <a16:creationId xmlns:a16="http://schemas.microsoft.com/office/drawing/2014/main" id="{8102BE5D-8624-4F31-AE91-85EAFFC94429}"/>
              </a:ext>
            </a:extLst>
          </p:cNvPr>
          <p:cNvSpPr>
            <a:spLocks xmlns:a="http://schemas.openxmlformats.org/drawingml/2006/main" noGrp="1"/>
          </p:cNvSpPr>
          <p:nvPr/>
        </p:nvSpPr>
        <p:spPr>
          <a:xfrm xmlns:a="http://schemas.openxmlformats.org/drawingml/2006/main">
            <a:off x="647700" y="3857625"/>
            <a:ext cx="983932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F4F2E9"/>
                </a:solidFill>
                <a:latin typeface="Helvetica Neue"/>
                <a:ea typeface="Helvetica Neue"/>
                <a:cs typeface="Helvetica Neue"/>
              </a:defRPr>
            </a:pPr>
            <a:r>
              <a:rPr sz="2025" b="0">
                <a:solidFill>
                  <a:srgbClr val="F4F2E9"/>
                </a:solidFill>
                <a:latin typeface="Helvetica Neue"/>
                <a:ea typeface="Helvetica Neue"/>
                <a:cs typeface="Helvetica Neue"/>
              </a:rPr>
              <a:t>For product and UX design roles, contract projects, and collaborations.</a:t>
            </a:r>
          </a:p>
        </p:txBody>
      </p:sp>
      <p:sp>
        <p:nvSpPr>
          <p:cNvPr id="5" name="email">
            <a:extLst xmlns:a="http://schemas.openxmlformats.org/drawingml/2006/main">
              <a:ext uri="{FF2B5EF4-FFF2-40B4-BE49-F238E27FC236}">
                <a16:creationId xmlns:a16="http://schemas.microsoft.com/office/drawing/2014/main" id="{71771AA5-A220-4067-A828-1F8A0F63FEFA}"/>
              </a:ext>
            </a:extLst>
          </p:cNvPr>
          <p:cNvSpPr>
            <a:spLocks xmlns:a="http://schemas.openxmlformats.org/drawingml/2006/main" noGrp="1"/>
          </p:cNvSpPr>
          <p:nvPr/>
        </p:nvSpPr>
        <p:spPr>
          <a:xfrm xmlns:a="http://schemas.openxmlformats.org/drawingml/2006/main">
            <a:off x="647700" y="5057775"/>
            <a:ext cx="10191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75" b="0" u="sng">
                <a:solidFill>
                  <a:srgbClr val="DBEB89"/>
                </a:solidFill>
                <a:latin typeface="Helvetica Neue"/>
                <a:ea typeface="Helvetica Neue"/>
                <a:cs typeface="Helvetica Neue"/>
              </a:defRPr>
            </a:pPr>
            <a:r>
              <a:rPr sz="1875" b="0" u="sng">
                <a:solidFill>
                  <a:srgbClr val="DBEB89"/>
                </a:solidFill>
                <a:latin typeface="Helvetica Neue"/>
                <a:ea typeface="Helvetica Neue"/>
                <a:cs typeface="Helvetica Neue"/>
                <a:hlinkClick xmlns:r="http://schemas.openxmlformats.org/officeDocument/2006/relationships" r:id="Rdb68c02961eb4232"/>
              </a:rPr>
              <a:t>JonathanKyleHobson@gmail.com</a:t>
            </a:r>
          </a:p>
        </p:txBody>
      </p:sp>
      <p:sp>
        <p:nvSpPr>
          <p:cNvPr id="6" name="public-profile">
            <a:extLst xmlns:a="http://schemas.openxmlformats.org/drawingml/2006/main">
              <a:ext uri="{FF2B5EF4-FFF2-40B4-BE49-F238E27FC236}">
                <a16:creationId xmlns:a16="http://schemas.microsoft.com/office/drawing/2014/main" id="{4822A0AE-5B4C-4371-AB53-A143F40851DC}"/>
              </a:ext>
            </a:extLst>
          </p:cNvPr>
          <p:cNvSpPr>
            <a:spLocks xmlns:a="http://schemas.openxmlformats.org/drawingml/2006/main" noGrp="1"/>
          </p:cNvSpPr>
          <p:nvPr/>
        </p:nvSpPr>
        <p:spPr>
          <a:xfrm xmlns:a="http://schemas.openxmlformats.org/drawingml/2006/main">
            <a:off x="647700" y="57054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u="sng">
                <a:solidFill>
                  <a:srgbClr val="F4F2E9"/>
                </a:solidFill>
                <a:latin typeface="Helvetica Neue"/>
                <a:ea typeface="Helvetica Neue"/>
                <a:cs typeface="Helvetica Neue"/>
              </a:defRPr>
            </a:pPr>
            <a:r>
              <a:rPr sz="1725" b="0" u="sng">
                <a:solidFill>
                  <a:srgbClr val="F4F2E9"/>
                </a:solidFill>
                <a:latin typeface="Helvetica Neue"/>
                <a:ea typeface="Helvetica Neue"/>
                <a:cs typeface="Helvetica Neue"/>
                <a:hlinkClick xmlns:r="http://schemas.openxmlformats.org/officeDocument/2006/relationships" r:id="R8f7a670fd6a04c45"/>
              </a:rPr>
              <a:t>jonathankhobson.github.io/portfolio/design</a:t>
            </a:r>
          </a:p>
        </p:txBody>
      </p:sp>
    </p:spTree>
    <p:extLst>
      <p:ext uri="{BB962C8B-B14F-4D97-AF65-F5344CB8AC3E}">
        <p14:creationId xmlns:p14="http://schemas.microsoft.com/office/powerpoint/2010/main" val="360507604"/>
      </p:ext>
    </p:extLst>
  </p:cSld>
</p:sld>
</file>

<file path=ppt/theme/theme1.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2026-09-26T20:31:28.1250000Z</dcterms:created>
  <dcterms:modified xsi:type="dcterms:W3CDTF">2026-09-26T20:31:28.1250000Z</dcterms:modified>
</coreProperties>
</file>