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6bf3b360c714f0b" /><Relationship Type="http://schemas.openxmlformats.org/officeDocument/2006/relationships/extended-properties" Target="/docProps/app.xml" Id="Rc564198b2a0f4e40" /><Relationship Type="http://schemas.openxmlformats.org/officeDocument/2006/relationships/officeDocument" Target="/ppt/presentation.xml" Id="R7cb0788c6a284e51" /></Relationships>
</file>

<file path=ppt/presentation.xml><?xml version="1.0" encoding="utf-8"?>
<p:presentation xmlns:p="http://schemas.openxmlformats.org/presentationml/2006/main">
  <p:sldMasterIdLst>
    <p:sldMasterId xmlns:r="http://schemas.openxmlformats.org/officeDocument/2006/relationships" id="2147483648" r:id="R9eb8cae0b2c8439f"/>
  </p:sldMasterIdLst>
  <p:notesMasterIdLst>
    <p:notesMasterId xmlns:r="http://schemas.openxmlformats.org/officeDocument/2006/relationships" r:id="R8f37b71fc4124db6"/>
  </p:notesMasterIdLst>
  <p:sldIdLst>
    <p:sldId xmlns:r="http://schemas.openxmlformats.org/officeDocument/2006/relationships" id="256" r:id="R2300bed877354c35"/>
    <p:sldId xmlns:r="http://schemas.openxmlformats.org/officeDocument/2006/relationships" id="257" r:id="Re0e335ed551940f9"/>
    <p:sldId xmlns:r="http://schemas.openxmlformats.org/officeDocument/2006/relationships" id="258" r:id="R9cf63649a3e14f8c"/>
    <p:sldId xmlns:r="http://schemas.openxmlformats.org/officeDocument/2006/relationships" id="259" r:id="R92a7d4585c8a4548"/>
    <p:sldId xmlns:r="http://schemas.openxmlformats.org/officeDocument/2006/relationships" id="260" r:id="R6b47d32383d34710"/>
    <p:sldId xmlns:r="http://schemas.openxmlformats.org/officeDocument/2006/relationships" id="261" r:id="R89c385651850477c"/>
    <p:sldId xmlns:r="http://schemas.openxmlformats.org/officeDocument/2006/relationships" id="262" r:id="R77f174556ac9450a"/>
    <p:sldId xmlns:r="http://schemas.openxmlformats.org/officeDocument/2006/relationships" id="263" r:id="R8034bc1f52404d43"/>
    <p:sldId xmlns:r="http://schemas.openxmlformats.org/officeDocument/2006/relationships" id="264" r:id="R26beb8a8ec2d4ee9"/>
    <p:sldId xmlns:r="http://schemas.openxmlformats.org/officeDocument/2006/relationships" id="265" r:id="Rd9e61c2ac3fc4520"/>
    <p:sldId xmlns:r="http://schemas.openxmlformats.org/officeDocument/2006/relationships" id="266" r:id="R48e5bd684ebd4732"/>
    <p:sldId xmlns:r="http://schemas.openxmlformats.org/officeDocument/2006/relationships" id="267" r:id="Reaaf11a616584fff"/>
    <p:sldId xmlns:r="http://schemas.openxmlformats.org/officeDocument/2006/relationships" id="268" r:id="Rfc3d871c09d3409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1b6ef6a85024f8d" /><Relationship Type="http://schemas.openxmlformats.org/officeDocument/2006/relationships/slideMaster" Target="/ppt/slideMasters/slideMaster1.xml" Id="R9eb8cae0b2c8439f" /><Relationship Type="http://schemas.openxmlformats.org/officeDocument/2006/relationships/notesMaster" Target="/ppt/notesMasters/notesMaster1.xml" Id="R8f37b71fc4124db6" /><Relationship Type="http://schemas.openxmlformats.org/officeDocument/2006/relationships/presProps" Target="/ppt/presProps.xml" Id="R74902593c3a340e5" /><Relationship Type="http://schemas.openxmlformats.org/officeDocument/2006/relationships/tableStyles" Target="/ppt/tableStyles.xml" Id="Rac84890f1194454a" /><Relationship Type="http://schemas.openxmlformats.org/officeDocument/2006/relationships/slide" Target="/ppt/slides/slide1.xml" Id="R2300bed877354c35" /><Relationship Type="http://schemas.openxmlformats.org/officeDocument/2006/relationships/slide" Target="/ppt/slides/slide2.xml" Id="Re0e335ed551940f9" /><Relationship Type="http://schemas.openxmlformats.org/officeDocument/2006/relationships/slide" Target="/ppt/slides/slide3.xml" Id="R9cf63649a3e14f8c" /><Relationship Type="http://schemas.openxmlformats.org/officeDocument/2006/relationships/slide" Target="/ppt/slides/slide4.xml" Id="R92a7d4585c8a4548" /><Relationship Type="http://schemas.openxmlformats.org/officeDocument/2006/relationships/slide" Target="/ppt/slides/slide5.xml" Id="R6b47d32383d34710" /><Relationship Type="http://schemas.openxmlformats.org/officeDocument/2006/relationships/slide" Target="/ppt/slides/slide6.xml" Id="R89c385651850477c" /><Relationship Type="http://schemas.openxmlformats.org/officeDocument/2006/relationships/slide" Target="/ppt/slides/slide7.xml" Id="R77f174556ac9450a" /><Relationship Type="http://schemas.openxmlformats.org/officeDocument/2006/relationships/slide" Target="/ppt/slides/slide8.xml" Id="R8034bc1f52404d43" /><Relationship Type="http://schemas.openxmlformats.org/officeDocument/2006/relationships/slide" Target="/ppt/slides/slide9.xml" Id="R26beb8a8ec2d4ee9" /><Relationship Type="http://schemas.openxmlformats.org/officeDocument/2006/relationships/slide" Target="/ppt/slides/slide10.xml" Id="Rd9e61c2ac3fc4520" /><Relationship Type="http://schemas.openxmlformats.org/officeDocument/2006/relationships/slide" Target="/ppt/slides/slide11.xml" Id="R48e5bd684ebd4732" /><Relationship Type="http://schemas.openxmlformats.org/officeDocument/2006/relationships/slide" Target="/ppt/slides/slide12.xml" Id="Reaaf11a616584fff" /><Relationship Type="http://schemas.openxmlformats.org/officeDocument/2006/relationships/slide" Target="/ppt/slides/slide13.xml" Id="Rfc3d871c09d3409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f0a106a7682440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7975391f6574cf1" /><Relationship Type="http://schemas.openxmlformats.org/officeDocument/2006/relationships/notesMaster" Target="/ppt/notesMasters/notesMaster1.xml" Id="Re91e658f73e545f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600baa322854c72" /><Relationship Type="http://schemas.openxmlformats.org/officeDocument/2006/relationships/notesMaster" Target="/ppt/notesMasters/notesMaster1.xml" Id="R1c4d9801076d4840" /></Relationships>
</file>

<file path=ppt/notesSlides/_rels/notesSlide3.xml.rels>&#65279;<?xml version="1.0" encoding="utf-8"?><Relationships xmlns="http://schemas.openxmlformats.org/package/2006/relationships"><Relationship Type="http://schemas.openxmlformats.org/officeDocument/2006/relationships/slide" Target="/ppt/slides/slide3.xml" Id="R04c8ebb93fe043f7" /><Relationship Type="http://schemas.openxmlformats.org/officeDocument/2006/relationships/notesMaster" Target="/ppt/notesMasters/notesMaster1.xml" Id="R46fe4b63b7984257" /></Relationships>
</file>

<file path=ppt/notesSlides/_rels/notesSlide4.xml.rels>&#65279;<?xml version="1.0" encoding="utf-8"?><Relationships xmlns="http://schemas.openxmlformats.org/package/2006/relationships"><Relationship Type="http://schemas.openxmlformats.org/officeDocument/2006/relationships/slide" Target="/ppt/slides/slide4.xml" Id="Rfd1a90a4d09c4511" /><Relationship Type="http://schemas.openxmlformats.org/officeDocument/2006/relationships/notesMaster" Target="/ppt/notesMasters/notesMaster1.xml" Id="R8c5b5d050ed345de" /></Relationships>
</file>

<file path=ppt/notesSlides/_rels/notesSlide5.xml.rels>&#65279;<?xml version="1.0" encoding="utf-8"?><Relationships xmlns="http://schemas.openxmlformats.org/package/2006/relationships"><Relationship Type="http://schemas.openxmlformats.org/officeDocument/2006/relationships/slide" Target="/ppt/slides/slide5.xml" Id="R931ef8ea78204da7" /><Relationship Type="http://schemas.openxmlformats.org/officeDocument/2006/relationships/notesMaster" Target="/ppt/notesMasters/notesMaster1.xml" Id="R1884826ad89849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fb86122f064eb6" /><Relationship Type="http://schemas.openxmlformats.org/officeDocument/2006/relationships/notesMaster" Target="/ppt/notesMasters/notesMaster1.xml" Id="R068b8add14a3478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6bb54e1aab4475" /><Relationship Type="http://schemas.openxmlformats.org/officeDocument/2006/relationships/notesMaster" Target="/ppt/notesMasters/notesMaster1.xml" Id="Rd71dea43967f487c" /></Relationships>
</file>

<file path=ppt/notesSlides/_rels/notesSlide8.xml.rels>&#65279;<?xml version="1.0" encoding="utf-8"?><Relationships xmlns="http://schemas.openxmlformats.org/package/2006/relationships"><Relationship Type="http://schemas.openxmlformats.org/officeDocument/2006/relationships/slide" Target="/ppt/slides/slide8.xml" Id="R2cc3a76ac81e452e" /><Relationship Type="http://schemas.openxmlformats.org/officeDocument/2006/relationships/notesMaster" Target="/ppt/notesMasters/notesMaster1.xml" Id="R3416906166584ab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c50e554e393480b" /><Relationship Type="http://schemas.openxmlformats.org/officeDocument/2006/relationships/notesMaster" Target="/ppt/notesMasters/notesMaster1.xml" Id="R7219e953abd54e6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2c1b7e8cd5b44e5" /><Relationship Type="http://schemas.openxmlformats.org/officeDocument/2006/relationships/notesMaster" Target="/ppt/notesMasters/notesMaster1.xml" Id="Rec8eb16c4ee04c0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b86d724809546ba" /><Relationship Type="http://schemas.openxmlformats.org/officeDocument/2006/relationships/notesMaster" Target="/ppt/notesMasters/notesMaster1.xml" Id="R2e8ee722092a4ec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31c92b8e1e42b7" /><Relationship Type="http://schemas.openxmlformats.org/officeDocument/2006/relationships/notesMaster" Target="/ppt/notesMasters/notesMaster1.xml" Id="Rb9b1dde7b190462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b2193134ca4b1c" /><Relationship Type="http://schemas.openxmlformats.org/officeDocument/2006/relationships/notesMaster" Target="/ppt/notesMasters/notesMaster1.xml" Id="Ra1562919e4f9407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Kyle Hobson: applied AI workflow design, prompt engineering and enablement. Selected implementations, published teaching and a professional proposal. The cover portrait was supplied by Kyle. The following case slides contain the project evidence and source-status 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project. Sources: actual Prompt Compass README, server.py and service.py. The public v0.1.0-beta.3 prerelease was published April 27, 2026 and its assets refreshed May 18; local development includes later work. Public release: https://github.com/JonathanKHobson/prompt-compass/releases/tag/v0.1.0-beta.3 . This workflow plate is reconstructed from implementation, not a product screenshot. The host AI handles conversation and final wording; the tool provides structured diagnosis, contracts, routing and comparison.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actual May 2026 developer-authored Prompt Compass Eval Studio fixture phase2t-schema-regression-cleaner-but-worse. The two displayed prompts are exact fixture values. The expected winner is the original because the shorter rewrite removes the output contract. This is a designed regression case, not a customer incident or a production-model benchmark. Human-review metadata in the fixture is unreviewed. No new runtime test is claimed in this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the original packaged public Prompt Compass real-session snapshot. This is a selected example conversation about an autopilot feature proposal. It does not establish that the proposed feature shipped. Implementation sources show prompt contracts, missing-block checks, anti-pattern checks and comparison deltas. Existing local May 9 evaluation reports document deterministic fixture checks; these do not measure user effectiveness, and this deck does not claim a new test run. A prospective human-reviewed comparison is stated as the next 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actual Oppia Research Compass internal edition README, repository and service code; existing September 4, 2026 package manifest. This is an independently built internal tool, separate from Kyle’s formal volunteer role. Ten read-only tools support evidence retrieval, planning and audit. The workflow image is a labeled implementation reconstruction with no private corpus records. No team-adoption or productivity result is asserted, and the internal corpus is not authorized for public distribution.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actual repository.py and service.py in the internal Oppia Research Compass edition. The repository opens SQLite with mode=ro and sets PRAGMA query_only=ON. Full-text search uses BM25 ranking and returns stable evidence and record IDs. This is deterministic SQLite retrieval integrated with an AI host, not vector/embedding retrieval or autonomous model-generated synthesis. Service audits include missing IDs, concentration in one record and limited evidence types. Existing automated integration-test and privacy reports were inspected; no new runtime or adoption test is asserted here. A next evaluation would ask reviewers whether returned evidence supports a proposed research claim.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Kyle is the named instructor of the public Coursera Guided Project ChatGPT 4o for Beginners: Create Social Media Content. Official source: https://www.coursera.org/projects/chatgpt-beginners . The one-hour beginner project teaches prompt specificity, output comparison, iteration and a weekly social-content calendar. The displayed crop is from the original 2024 Task 3 lesson recording at 01:30; letterboxing and unused lower artwork are omitted, while Coursera branding and all displayed learning goals remain intact. The official page showed more than 4,700 enrollments when reviewed in September 2026. Enrollment is not completion or demonstrated improvement.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original 2024 Task 3 lesson recording at 02:30, cropped to the simple Brew Bliss demonstration prompt and initial output. Account identity, blank surrounding interface and lower utility controls are omitted. The text is a demonstration draft, not successful client copy or an approved final asset. The lesson teaches learners to inspect vague areas, add context, compare output and iterate toward a clear goal. These are curriculum activities, not measured competency gains. The next assessment is proposed: test transfer to a new task, without following the original example.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image: public/assets/ai-studio-learner.png, copied from the approved learner-design capture in the AI Workshop Studio integration source. It shows the older published six-lesson learner view, not the unfinished Intro to ChatGPT Desktop course. The application is public at https://ai-workshop-studio.jkylehobson.chatgpt.site/ . The shared four-tab video workspace was published in application v37 on September 26, 2026; hosted playback and transcript seeking were checked. Source: integration/docs/pm/workstreams/lesson-workspace-september26.md. Case page: https://jonathankhobson.github.io/portfolio/ai/case/workshop-studio/ . The current Intro to ChatGPT Desktop course remains a private draft at revision 176; app publication did not publish that course. No learning-gain claim is made.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original collaborative ASU for Life prompt-architecture document, which explicitly identifies Kyle’s proposal, and the original 2024 Figma flowchart. Formal role: AI Analyst, ASU Learning Innovations, February–October 2024. The simplified reconstruction retains context summarization, mentor review, task generation/refinement and output confirmation. It does not reproduce legacy speculative components from the collaborative artifact or claim model training, fine-tuning, deployment or measured time savings. This supporting case demonstrates workflow-design judgment. A next validation would test the mentor checkpoints with realistic learner contexts before piloting the 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image: case-library/ai-assisted-web-evolution/site/assets/portfolio-2026-09.png, an original screenshot of Kyle’s earlier public portfolio presentation. Public Applied AI destination: https://jonathankhobson.github.io/portfolio/ai/ . Case page: https://jonathankhobson.github.io/portfolio/ai/case/making-the-portfolio/ . The workflow is evidence selection, AI-assisted drafting and integration into the public site with human claim review. This image predates the current visual case refinements; it is not a screenshot of an autonomous publishing system or a measured conversion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editorial connection draws on Kyle’s self-described documentary filmmaking background, reviewed learning-design roles and published AI instruction. It frames his applied-AI approach without claiming production machine-learning engineering or measured client ROI. The portrait is a user-supplied personal image.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applied AI workflow consulting, prompt engineering, business analysis and enablement. The intended portfolio destination is configured as a hyperlink.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7ad46c408ed4bf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29b35de2d55484c" /><Relationship Type="http://schemas.openxmlformats.org/officeDocument/2006/relationships/slideLayout" Target="/ppt/slideLayouts/slideLayout1.xml" Id="Re3863c0b9282479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3863c0b9282479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d6242f103f84aa4" /><Relationship Type="http://schemas.openxmlformats.org/officeDocument/2006/relationships/image" Target="/ppt/media/image.jpeg" Id="R6f7b2e91c7094a70" /><Relationship Type="http://schemas.openxmlformats.org/officeDocument/2006/relationships/notesSlide" Target="/ppt/notesSlides/notesSlide1.xml" Id="Rf69c1ecafd1e4d0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15b241059114520" /><Relationship Type="http://schemas.openxmlformats.org/officeDocument/2006/relationships/image" Target="/ppt/media/image.png" Id="Rf1330bf7ccbb42df" /><Relationship Type="http://schemas.openxmlformats.org/officeDocument/2006/relationships/notesSlide" Target="/ppt/notesSlides/notesSlide2.xml" Id="Rabbd5d4ff94f49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0d3a56779bf4317" /><Relationship Type="http://schemas.openxmlformats.org/officeDocument/2006/relationships/notesSlide" Target="/ppt/notesSlides/notesSlide3.xml" Id="R8617dd54e8c644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46c1630af8d40d8" /><Relationship Type="http://schemas.openxmlformats.org/officeDocument/2006/relationships/image" Target="/ppt/media/image2.png" Id="R926c50de71e44f3c" /><Relationship Type="http://schemas.openxmlformats.org/officeDocument/2006/relationships/notesSlide" Target="/ppt/notesSlides/notesSlide4.xml" Id="Rb35f9cab32b34eb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924b968bde84a29" /><Relationship Type="http://schemas.openxmlformats.org/officeDocument/2006/relationships/image" Target="/ppt/media/image3.png" Id="R7c21862691d8461c" /><Relationship Type="http://schemas.openxmlformats.org/officeDocument/2006/relationships/notesSlide" Target="/ppt/notesSlides/notesSlide5.xml" Id="R6ea6b5b5a4a4428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c20c43a5ec3481b" /><Relationship Type="http://schemas.openxmlformats.org/officeDocument/2006/relationships/image" Target="/ppt/media/image4.png" Id="R56a9af0e53b24589" /><Relationship Type="http://schemas.openxmlformats.org/officeDocument/2006/relationships/notesSlide" Target="/ppt/notesSlides/notesSlide6.xml" Id="Ra2364a1dd21543e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3d9a99fb3e14cae" /><Relationship Type="http://schemas.openxmlformats.org/officeDocument/2006/relationships/image" Target="/ppt/media/image5.png" Id="Rb5a520bb532844ce" /><Relationship Type="http://schemas.openxmlformats.org/officeDocument/2006/relationships/notesSlide" Target="/ppt/notesSlides/notesSlide7.xml" Id="R45ce908d6e2c4c7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e57e40e1ed84553" /><Relationship Type="http://schemas.openxmlformats.org/officeDocument/2006/relationships/image" Target="/ppt/media/image6.png" Id="R4b781a93f96e45c9" /><Relationship Type="http://schemas.openxmlformats.org/officeDocument/2006/relationships/notesSlide" Target="/ppt/notesSlides/notesSlide8.xml" Id="R70fe1d7ecf594e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5cb669aaa514191" /><Relationship Type="http://schemas.openxmlformats.org/officeDocument/2006/relationships/image" Target="/ppt/media/image7.png" Id="R86a7ad7a34f2429e" /><Relationship Type="http://schemas.openxmlformats.org/officeDocument/2006/relationships/hyperlink" Target="https://jonathankhobson.github.io/portfolio/ai/case/workshop-studio/" TargetMode="External" Id="Rd079516302ed42a2" /><Relationship Type="http://schemas.openxmlformats.org/officeDocument/2006/relationships/notesSlide" Target="/ppt/notesSlides/notesSlide9.xml" Id="Rf3275e38d0a3499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70ae1207bbe4e4a" /><Relationship Type="http://schemas.openxmlformats.org/officeDocument/2006/relationships/image" Target="/ppt/media/image8.png" Id="R7d05f15e86ea48ba" /><Relationship Type="http://schemas.openxmlformats.org/officeDocument/2006/relationships/notesSlide" Target="/ppt/notesSlides/notesSlide10.xml" Id="Rfc04ee3d6f92403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216adf5cad24a19" /><Relationship Type="http://schemas.openxmlformats.org/officeDocument/2006/relationships/image" Target="/ppt/media/image9.png" Id="Rb692713e58db4dd5" /><Relationship Type="http://schemas.openxmlformats.org/officeDocument/2006/relationships/hyperlink" Target="https://jonathankhobson.github.io/portfolio/ai/case/making-the-portfolio/" TargetMode="External" Id="R28dcfa2c78f14ba6" /><Relationship Type="http://schemas.openxmlformats.org/officeDocument/2006/relationships/notesSlide" Target="/ppt/notesSlides/notesSlide11.xml" Id="Rfefaf62d04004a4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23bc39a4d254017" /><Relationship Type="http://schemas.openxmlformats.org/officeDocument/2006/relationships/image" Target="/ppt/media/image2.jpeg" Id="R44bccbc4bc8a4165" /><Relationship Type="http://schemas.openxmlformats.org/officeDocument/2006/relationships/notesSlide" Target="/ppt/notesSlides/notesSlide12.xml" Id="R361f100b8339456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594b1ce2df14146" /><Relationship Type="http://schemas.openxmlformats.org/officeDocument/2006/relationships/hyperlink" Target="mailto:JonathanKyleHobson@gmail.com" TargetMode="External" Id="R6c7176fb309b4cd6" /><Relationship Type="http://schemas.openxmlformats.org/officeDocument/2006/relationships/hyperlink" Target="https://jonathankhobson.github.io/portfolio/ai/" TargetMode="External" Id="R740fb26b4659493f" /><Relationship Type="http://schemas.openxmlformats.org/officeDocument/2006/relationships/notesSlide" Target="/ppt/notesSlides/notesSlide13.xml" Id="R7f6595ccc71e41ea" /></Relationships>
</file>

<file path=ppt/slides/slide1.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DA5F72E1-EE5D-431E-868C-7C51A0C77289}"/>
              </a:ext>
            </a:extLst>
          </p:cNvPr>
          <p:cNvSpPr>
            <a:spLocks xmlns:a="http://schemas.openxmlformats.org/drawingml/2006/main" noGrp="1"/>
          </p:cNvSpPr>
          <p:nvPr/>
        </p:nvSpPr>
        <p:spPr>
          <a:xfrm xmlns:a="http://schemas.openxmlformats.org/drawingml/2006/main">
            <a:off x="609600" y="514350"/>
            <a:ext cx="742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KYLE HOBSON   /   APPLIED AI</a:t>
            </a:r>
          </a:p>
        </p:txBody>
      </p:sp>
      <p:sp>
        <p:nvSpPr>
          <p:cNvPr id="2" name="headline">
            <a:extLst xmlns:a="http://schemas.openxmlformats.org/drawingml/2006/main">
              <a:ext uri="{FF2B5EF4-FFF2-40B4-BE49-F238E27FC236}">
                <a16:creationId xmlns:a16="http://schemas.microsoft.com/office/drawing/2014/main" id="{18B39D00-FCCA-43C4-A97E-73EFEE2B0389}"/>
              </a:ext>
            </a:extLst>
          </p:cNvPr>
          <p:cNvSpPr>
            <a:spLocks xmlns:a="http://schemas.openxmlformats.org/drawingml/2006/main" noGrp="1"/>
          </p:cNvSpPr>
          <p:nvPr/>
        </p:nvSpPr>
        <p:spPr>
          <a:xfrm xmlns:a="http://schemas.openxmlformats.org/drawingml/2006/main">
            <a:off x="609600" y="1609725"/>
            <a:ext cx="5953125" cy="1981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200" b="1">
                <a:solidFill>
                  <a:srgbClr val="192B25"/>
                </a:solidFill>
                <a:latin typeface="Helvetica Neue"/>
                <a:ea typeface="Helvetica Neue"/>
                <a:cs typeface="Helvetica Neue"/>
              </a:defRPr>
            </a:pPr>
            <a:r>
              <a:rPr sz="4200" b="1">
                <a:solidFill>
                  <a:srgbClr val="192B25"/>
                </a:solidFill>
                <a:latin typeface="Helvetica Neue"/>
                <a:ea typeface="Helvetica Neue"/>
                <a:cs typeface="Helvetica Neue"/>
              </a:rPr>
              <a:t>Good AI work starts</a:t>
            </a:r>
          </a:p>
          <a:p xmlns:a="http://schemas.openxmlformats.org/drawingml/2006/main">
            <a:pPr>
              <a:lnSpc>
                <a:spcPct val="110000"/>
              </a:lnSpc>
              <a:buNone/>
              <a:defRPr sz="4200" b="1">
                <a:solidFill>
                  <a:srgbClr val="192B25"/>
                </a:solidFill>
                <a:latin typeface="Helvetica Neue"/>
                <a:ea typeface="Helvetica Neue"/>
                <a:cs typeface="Helvetica Neue"/>
              </a:defRPr>
            </a:pPr>
            <a:r>
              <a:rPr sz="4200" b="1">
                <a:solidFill>
                  <a:srgbClr val="192B25"/>
                </a:solidFill>
                <a:latin typeface="Helvetica Neue"/>
                <a:ea typeface="Helvetica Neue"/>
                <a:cs typeface="Helvetica Neue"/>
              </a:rPr>
              <a:t>with a clear task</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f7b2e91c7094a70"/>
          <a:stretch xmlns:a="http://schemas.openxmlformats.org/drawingml/2006/main"/>
        </p:blipFill>
        <p:spPr>
          <a:xfrm xmlns:a="http://schemas.openxmlformats.org/drawingml/2006/main">
            <a:off x="7010400" y="1504950"/>
            <a:ext cx="4572000" cy="4572000"/>
          </a:xfrm>
          <a:prstGeom xmlns:a="http://schemas.openxmlformats.org/drawingml/2006/main" prst="rect">
            <a:avLst/>
          </a:prstGeom>
        </p:spPr>
      </p:pic>
      <p:sp>
        <p:nvSpPr>
          <p:cNvPr id="4" name="cover-intro">
            <a:extLst xmlns:a="http://schemas.openxmlformats.org/drawingml/2006/main">
              <a:ext uri="{FF2B5EF4-FFF2-40B4-BE49-F238E27FC236}">
                <a16:creationId xmlns:a16="http://schemas.microsoft.com/office/drawing/2014/main" id="{38EE7DFB-8D73-446B-B88F-C95ACBBDFD5C}"/>
              </a:ext>
            </a:extLst>
          </p:cNvPr>
          <p:cNvSpPr>
            <a:spLocks xmlns:a="http://schemas.openxmlformats.org/drawingml/2006/main" noGrp="1"/>
          </p:cNvSpPr>
          <p:nvPr/>
        </p:nvSpPr>
        <p:spPr>
          <a:xfrm xmlns:a="http://schemas.openxmlformats.org/drawingml/2006/main">
            <a:off x="647700" y="4057650"/>
            <a:ext cx="56769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I connect task design, evaluation</a:t>
            </a:r>
          </a:p>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and teaching to the people</a:t>
            </a:r>
          </a:p>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doing the work.</a:t>
            </a:r>
          </a:p>
        </p:txBody>
      </p:sp>
      <p:sp>
        <p:nvSpPr>
          <p:cNvPr id="5" name="cover-role">
            <a:extLst xmlns:a="http://schemas.openxmlformats.org/drawingml/2006/main">
              <a:ext uri="{FF2B5EF4-FFF2-40B4-BE49-F238E27FC236}">
                <a16:creationId xmlns:a16="http://schemas.microsoft.com/office/drawing/2014/main" id="{D3CE0A40-5940-4145-ADD3-A77E3423C77E}"/>
              </a:ext>
            </a:extLst>
          </p:cNvPr>
          <p:cNvSpPr>
            <a:spLocks xmlns:a="http://schemas.openxmlformats.org/drawingml/2006/main" noGrp="1"/>
          </p:cNvSpPr>
          <p:nvPr/>
        </p:nvSpPr>
        <p:spPr>
          <a:xfrm xmlns:a="http://schemas.openxmlformats.org/drawingml/2006/main">
            <a:off x="647700" y="5972175"/>
            <a:ext cx="56864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244D3C"/>
                </a:solidFill>
                <a:latin typeface="Helvetica Neue"/>
                <a:ea typeface="Helvetica Neue"/>
                <a:cs typeface="Helvetica Neue"/>
              </a:defRPr>
            </a:pPr>
            <a:r>
              <a:rPr sz="1425" b="0">
                <a:solidFill>
                  <a:srgbClr val="244D3C"/>
                </a:solidFill>
                <a:latin typeface="Helvetica Neue"/>
                <a:ea typeface="Helvetica Neue"/>
                <a:cs typeface="Helvetica Neue"/>
              </a:rPr>
              <a:t>AI workflows · prompt engineering</a:t>
            </a:r>
          </a:p>
          <a:p xmlns:a="http://schemas.openxmlformats.org/drawingml/2006/main">
            <a:pPr>
              <a:lnSpc>
                <a:spcPct val="110000"/>
              </a:lnSpc>
              <a:buNone/>
              <a:defRPr sz="1425" b="0">
                <a:solidFill>
                  <a:srgbClr val="244D3C"/>
                </a:solidFill>
                <a:latin typeface="Helvetica Neue"/>
                <a:ea typeface="Helvetica Neue"/>
                <a:cs typeface="Helvetica Neue"/>
              </a:defRPr>
            </a:pPr>
            <a:r>
              <a:rPr sz="1425" b="0">
                <a:solidFill>
                  <a:srgbClr val="244D3C"/>
                </a:solidFill>
                <a:latin typeface="Helvetica Neue"/>
                <a:ea typeface="Helvetica Neue"/>
                <a:cs typeface="Helvetica Neue"/>
              </a:rPr>
              <a:t>Teaching and enablement</a:t>
            </a:r>
          </a:p>
        </p:txBody>
      </p:sp>
      <p:sp>
        <p:nvSpPr>
          <p:cNvPr id="6" name="slide-number">
            <a:extLst xmlns:a="http://schemas.openxmlformats.org/drawingml/2006/main">
              <a:ext uri="{FF2B5EF4-FFF2-40B4-BE49-F238E27FC236}">
                <a16:creationId xmlns:a16="http://schemas.microsoft.com/office/drawing/2014/main" id="{A5D7B427-F90A-477D-9CD2-87FF6B72B0F6}"/>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01</a:t>
            </a:r>
          </a:p>
        </p:txBody>
      </p:sp>
    </p:spTree>
    <p:extLst>
      <p:ext uri="{BB962C8B-B14F-4D97-AF65-F5344CB8AC3E}">
        <p14:creationId xmlns:p14="http://schemas.microsoft.com/office/powerpoint/2010/main" val="66673492"/>
      </p:ext>
    </p:extLst>
  </p:cSld>
</p:sld>
</file>

<file path=ppt/slides/slide2.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DD0530D2-A53B-45C4-AB7D-90C5EA5B8F65}"/>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PROMPT COMPASS   /   INDEPENDENT PROJECT, 2026</a:t>
            </a:r>
          </a:p>
        </p:txBody>
      </p:sp>
      <p:sp>
        <p:nvSpPr>
          <p:cNvPr id="2" name="headline">
            <a:extLst xmlns:a="http://schemas.openxmlformats.org/drawingml/2006/main">
              <a:ext uri="{FF2B5EF4-FFF2-40B4-BE49-F238E27FC236}">
                <a16:creationId xmlns:a16="http://schemas.microsoft.com/office/drawing/2014/main" id="{3FAAC111-67EB-4ECE-8DD6-322FCE2CE9A4}"/>
              </a:ext>
            </a:extLst>
          </p:cNvPr>
          <p:cNvSpPr>
            <a:spLocks xmlns:a="http://schemas.openxmlformats.org/drawingml/2006/main" noGrp="1"/>
          </p:cNvSpPr>
          <p:nvPr/>
        </p:nvSpPr>
        <p:spPr>
          <a:xfrm xmlns:a="http://schemas.openxmlformats.org/drawingml/2006/main">
            <a:off x="609600" y="1095375"/>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A useful prompt preserves the job</a:t>
            </a:r>
          </a:p>
        </p:txBody>
      </p:sp>
      <p:sp>
        <p:nvSpPr>
          <p:cNvPr id="3" name="prompt-purpose">
            <a:extLst xmlns:a="http://schemas.openxmlformats.org/drawingml/2006/main">
              <a:ext uri="{FF2B5EF4-FFF2-40B4-BE49-F238E27FC236}">
                <a16:creationId xmlns:a16="http://schemas.microsoft.com/office/drawing/2014/main" id="{04C0BA24-F649-4551-AAF4-10101BF505BD}"/>
              </a:ext>
            </a:extLst>
          </p:cNvPr>
          <p:cNvSpPr>
            <a:spLocks xmlns:a="http://schemas.openxmlformats.org/drawingml/2006/main" noGrp="1"/>
          </p:cNvSpPr>
          <p:nvPr/>
        </p:nvSpPr>
        <p:spPr>
          <a:xfrm xmlns:a="http://schemas.openxmlformats.org/drawingml/2006/main">
            <a:off x="609600" y="2143125"/>
            <a:ext cx="105537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I built Prompt Compass to turn rough requests into inspectable workflows, with clear requirements and comparison points.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1330bf7ccbb42df"/>
          <a:stretch xmlns:a="http://schemas.openxmlformats.org/drawingml/2006/main"/>
        </p:blipFill>
        <p:spPr>
          <a:xfrm xmlns:a="http://schemas.openxmlformats.org/drawingml/2006/main">
            <a:off x="617660" y="3028950"/>
            <a:ext cx="10880481" cy="3143250"/>
          </a:xfrm>
          <a:prstGeom xmlns:a="http://schemas.openxmlformats.org/drawingml/2006/main" prst="rect">
            <a:avLst/>
          </a:prstGeom>
        </p:spPr>
      </p:pic>
      <p:sp>
        <p:nvSpPr>
          <p:cNvPr id="5" name="prompt-status">
            <a:extLst xmlns:a="http://schemas.openxmlformats.org/drawingml/2006/main">
              <a:ext uri="{FF2B5EF4-FFF2-40B4-BE49-F238E27FC236}">
                <a16:creationId xmlns:a16="http://schemas.microsoft.com/office/drawing/2014/main" id="{108CD298-156A-4BDE-BF69-B0DBA7D402BD}"/>
              </a:ext>
            </a:extLst>
          </p:cNvPr>
          <p:cNvSpPr>
            <a:spLocks xmlns:a="http://schemas.openxmlformats.org/drawingml/2006/main" noGrp="1"/>
          </p:cNvSpPr>
          <p:nvPr/>
        </p:nvSpPr>
        <p:spPr>
          <a:xfrm xmlns:a="http://schemas.openxmlformats.org/drawingml/2006/main">
            <a:off x="609600" y="6315075"/>
            <a:ext cx="108966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Public beta available · reconstruction includes later local development</a:t>
            </a:r>
          </a:p>
        </p:txBody>
      </p:sp>
      <p:sp>
        <p:nvSpPr>
          <p:cNvPr id="6" name="slide-number">
            <a:extLst xmlns:a="http://schemas.openxmlformats.org/drawingml/2006/main">
              <a:ext uri="{FF2B5EF4-FFF2-40B4-BE49-F238E27FC236}">
                <a16:creationId xmlns:a16="http://schemas.microsoft.com/office/drawing/2014/main" id="{568730B4-12D9-4D61-AFD8-C81CA07C1213}"/>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02</a:t>
            </a:r>
          </a:p>
        </p:txBody>
      </p:sp>
    </p:spTree>
    <p:extLst>
      <p:ext uri="{BB962C8B-B14F-4D97-AF65-F5344CB8AC3E}">
        <p14:creationId xmlns:p14="http://schemas.microsoft.com/office/powerpoint/2010/main" val="2072118146"/>
      </p:ext>
    </p:extLst>
  </p:cSld>
</p:sld>
</file>

<file path=ppt/slides/slide3.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0" name="section-label">
            <a:extLst xmlns:a="http://schemas.openxmlformats.org/drawingml/2006/main">
              <a:ext uri="{FF2B5EF4-FFF2-40B4-BE49-F238E27FC236}">
                <a16:creationId xmlns:a16="http://schemas.microsoft.com/office/drawing/2014/main" id="{0B5ACFCE-FC6A-42D7-94DE-987C0F8065AA}"/>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PROMPT COMPASS   /   DESIGNED LOCAL REGRESSION CASE</a:t>
            </a:r>
          </a:p>
        </p:txBody>
      </p:sp>
      <p:sp>
        <p:nvSpPr>
          <p:cNvPr id="2" name="headline">
            <a:extLst xmlns:a="http://schemas.openxmlformats.org/drawingml/2006/main">
              <a:ext uri="{FF2B5EF4-FFF2-40B4-BE49-F238E27FC236}">
                <a16:creationId xmlns:a16="http://schemas.microsoft.com/office/drawing/2014/main" id="{EC538276-3E46-47C7-8DD5-ADB058CCD8D4}"/>
              </a:ext>
            </a:extLst>
          </p:cNvPr>
          <p:cNvSpPr>
            <a:spLocks xmlns:a="http://schemas.openxmlformats.org/drawingml/2006/main" noGrp="1"/>
          </p:cNvSpPr>
          <p:nvPr/>
        </p:nvSpPr>
        <p:spPr>
          <a:xfrm xmlns:a="http://schemas.openxmlformats.org/drawingml/2006/main">
            <a:off x="609600" y="1104900"/>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Cleaner language can lose the task</a:t>
            </a:r>
          </a:p>
        </p:txBody>
      </p:sp>
      <p:sp>
        <p:nvSpPr>
          <p:cNvPr id="3" name="before-label">
            <a:extLst xmlns:a="http://schemas.openxmlformats.org/drawingml/2006/main">
              <a:ext uri="{FF2B5EF4-FFF2-40B4-BE49-F238E27FC236}">
                <a16:creationId xmlns:a16="http://schemas.microsoft.com/office/drawing/2014/main" id="{C9F0CAC3-A804-447A-A40E-02434378478F}"/>
              </a:ext>
            </a:extLst>
          </p:cNvPr>
          <p:cNvSpPr>
            <a:spLocks xmlns:a="http://schemas.openxmlformats.org/drawingml/2006/main" noGrp="1"/>
          </p:cNvSpPr>
          <p:nvPr/>
        </p:nvSpPr>
        <p:spPr>
          <a:xfrm xmlns:a="http://schemas.openxmlformats.org/drawingml/2006/main">
            <a:off x="609600" y="2476500"/>
            <a:ext cx="59531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ORIGINAL FIXTURE PROMPT</a:t>
            </a:r>
          </a:p>
        </p:txBody>
      </p:sp>
      <p:sp>
        <p:nvSpPr>
          <p:cNvPr id="4" name="after-label">
            <a:extLst xmlns:a="http://schemas.openxmlformats.org/drawingml/2006/main">
              <a:ext uri="{FF2B5EF4-FFF2-40B4-BE49-F238E27FC236}">
                <a16:creationId xmlns:a16="http://schemas.microsoft.com/office/drawing/2014/main" id="{8A723099-73FF-48D0-823E-C66894A47CDC}"/>
              </a:ext>
            </a:extLst>
          </p:cNvPr>
          <p:cNvSpPr>
            <a:spLocks xmlns:a="http://schemas.openxmlformats.org/drawingml/2006/main" noGrp="1"/>
          </p:cNvSpPr>
          <p:nvPr/>
        </p:nvSpPr>
        <p:spPr>
          <a:xfrm xmlns:a="http://schemas.openxmlformats.org/drawingml/2006/main">
            <a:off x="7181850" y="2476500"/>
            <a:ext cx="43148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SHORTER REWRITE</a:t>
            </a:r>
          </a:p>
        </p:txBody>
      </p:sp>
      <p:sp>
        <p:nvSpPr>
          <p:cNvPr id="5" name="before-prompt">
            <a:extLst xmlns:a="http://schemas.openxmlformats.org/drawingml/2006/main">
              <a:ext uri="{FF2B5EF4-FFF2-40B4-BE49-F238E27FC236}">
                <a16:creationId xmlns:a16="http://schemas.microsoft.com/office/drawing/2014/main" id="{8EF9D8F2-449A-4BC8-8901-7C7CE2153614}"/>
              </a:ext>
            </a:extLst>
          </p:cNvPr>
          <p:cNvSpPr>
            <a:spLocks xmlns:a="http://schemas.openxmlformats.org/drawingml/2006/main" noGrp="1"/>
          </p:cNvSpPr>
          <p:nvPr/>
        </p:nvSpPr>
        <p:spPr>
          <a:xfrm xmlns:a="http://schemas.openxmlformats.org/drawingml/2006/main">
            <a:off x="609600" y="3057525"/>
            <a:ext cx="5905500" cy="1981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Return valid JSON only with fields category, article_id, confidence, and suggested_response. If confidence is below 0.7, set suggested_response to needs_review. Success: parser accepts the response.</a:t>
            </a:r>
          </a:p>
        </p:txBody>
      </p:sp>
      <p:sp>
        <p:nvSpPr>
          <p:cNvPr id="6" name="after-prompt">
            <a:extLst xmlns:a="http://schemas.openxmlformats.org/drawingml/2006/main">
              <a:ext uri="{FF2B5EF4-FFF2-40B4-BE49-F238E27FC236}">
                <a16:creationId xmlns:a16="http://schemas.microsoft.com/office/drawing/2014/main" id="{82F04043-6002-49D5-9E3F-8E9306E8D474}"/>
              </a:ext>
            </a:extLst>
          </p:cNvPr>
          <p:cNvSpPr>
            <a:spLocks xmlns:a="http://schemas.openxmlformats.org/drawingml/2006/main" noGrp="1"/>
          </p:cNvSpPr>
          <p:nvPr/>
        </p:nvSpPr>
        <p:spPr>
          <a:xfrm xmlns:a="http://schemas.openxmlformats.org/drawingml/2006/main">
            <a:off x="7181850" y="3057525"/>
            <a:ext cx="4314825" cy="1447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Return a clean structured answer with the best response for the user.</a:t>
            </a:r>
          </a:p>
        </p:txBody>
      </p:sp>
      <p:sp>
        <p:nvSpPr>
          <p:cNvPr id="7" name="expected-winner">
            <a:extLst xmlns:a="http://schemas.openxmlformats.org/drawingml/2006/main">
              <a:ext uri="{FF2B5EF4-FFF2-40B4-BE49-F238E27FC236}">
                <a16:creationId xmlns:a16="http://schemas.microsoft.com/office/drawing/2014/main" id="{F8E5CD21-D2D0-4090-9F06-7F03B296B81E}"/>
              </a:ext>
            </a:extLst>
          </p:cNvPr>
          <p:cNvSpPr>
            <a:spLocks xmlns:a="http://schemas.openxmlformats.org/drawingml/2006/main" noGrp="1"/>
          </p:cNvSpPr>
          <p:nvPr/>
        </p:nvSpPr>
        <p:spPr>
          <a:xfrm xmlns:a="http://schemas.openxmlformats.org/drawingml/2006/main">
            <a:off x="609600" y="5486400"/>
            <a:ext cx="5905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00" b="1">
                <a:solidFill>
                  <a:srgbClr val="244D3C"/>
                </a:solidFill>
                <a:latin typeface="Helvetica Neue"/>
                <a:ea typeface="Helvetica Neue"/>
                <a:cs typeface="Helvetica Neue"/>
              </a:defRPr>
            </a:pPr>
            <a:r>
              <a:rPr sz="2100" b="1">
                <a:solidFill>
                  <a:srgbClr val="244D3C"/>
                </a:solidFill>
                <a:latin typeface="Helvetica Neue"/>
                <a:ea typeface="Helvetica Neue"/>
                <a:cs typeface="Helvetica Neue"/>
              </a:rPr>
              <a:t>Expected winner: the original</a:t>
            </a:r>
          </a:p>
        </p:txBody>
      </p:sp>
      <p:sp>
        <p:nvSpPr>
          <p:cNvPr id="8" name="fixture-reason">
            <a:extLst xmlns:a="http://schemas.openxmlformats.org/drawingml/2006/main">
              <a:ext uri="{FF2B5EF4-FFF2-40B4-BE49-F238E27FC236}">
                <a16:creationId xmlns:a16="http://schemas.microsoft.com/office/drawing/2014/main" id="{6A8075BA-43C2-4F5A-AA3C-1F92BE4ABF3B}"/>
              </a:ext>
            </a:extLst>
          </p:cNvPr>
          <p:cNvSpPr>
            <a:spLocks xmlns:a="http://schemas.openxmlformats.org/drawingml/2006/main" noGrp="1"/>
          </p:cNvSpPr>
          <p:nvPr/>
        </p:nvSpPr>
        <p:spPr>
          <a:xfrm xmlns:a="http://schemas.openxmlformats.org/drawingml/2006/main">
            <a:off x="609600" y="6076950"/>
            <a:ext cx="10896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The rewrite loses named fields, JSON-only output and the low-confidence fallback.</a:t>
            </a:r>
          </a:p>
        </p:txBody>
      </p:sp>
      <p:sp>
        <p:nvSpPr>
          <p:cNvPr id="9" name="slide-number">
            <a:extLst xmlns:a="http://schemas.openxmlformats.org/drawingml/2006/main">
              <a:ext uri="{FF2B5EF4-FFF2-40B4-BE49-F238E27FC236}">
                <a16:creationId xmlns:a16="http://schemas.microsoft.com/office/drawing/2014/main" id="{2C7D54F7-59AD-4E51-B1A3-7D975FC272D6}"/>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03</a:t>
            </a:r>
          </a:p>
        </p:txBody>
      </p:sp>
    </p:spTree>
    <p:extLst>
      <p:ext uri="{BB962C8B-B14F-4D97-AF65-F5344CB8AC3E}">
        <p14:creationId xmlns:p14="http://schemas.microsoft.com/office/powerpoint/2010/main" val="1128612469"/>
      </p:ext>
    </p:extLst>
  </p:cSld>
</p:sld>
</file>

<file path=ppt/slides/slide4.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DB79504E-66E7-4194-A6FD-61B0C3BC9871}"/>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PROMPT COMPASS   /   HOST AND TOOL RESPONSIBILITIES</a:t>
            </a:r>
          </a:p>
        </p:txBody>
      </p:sp>
      <p:sp>
        <p:nvSpPr>
          <p:cNvPr id="2" name="headline">
            <a:extLst xmlns:a="http://schemas.openxmlformats.org/drawingml/2006/main">
              <a:ext uri="{FF2B5EF4-FFF2-40B4-BE49-F238E27FC236}">
                <a16:creationId xmlns:a16="http://schemas.microsoft.com/office/drawing/2014/main" id="{5A89D25F-3175-4C1B-B296-564C5A6D2DDC}"/>
              </a:ext>
            </a:extLst>
          </p:cNvPr>
          <p:cNvSpPr>
            <a:spLocks xmlns:a="http://schemas.openxmlformats.org/drawingml/2006/main" noGrp="1"/>
          </p:cNvSpPr>
          <p:nvPr/>
        </p:nvSpPr>
        <p:spPr>
          <a:xfrm xmlns:a="http://schemas.openxmlformats.org/drawingml/2006/main">
            <a:off x="609600" y="1095375"/>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Structured checks support the conversation</a:t>
            </a:r>
          </a:p>
        </p:txBody>
      </p:sp>
      <p:sp>
        <p:nvSpPr>
          <p:cNvPr id="3" name="host-tool">
            <a:extLst xmlns:a="http://schemas.openxmlformats.org/drawingml/2006/main">
              <a:ext uri="{FF2B5EF4-FFF2-40B4-BE49-F238E27FC236}">
                <a16:creationId xmlns:a16="http://schemas.microsoft.com/office/drawing/2014/main" id="{235C315E-E72E-4604-9961-518FB40FEC9C}"/>
              </a:ext>
            </a:extLst>
          </p:cNvPr>
          <p:cNvSpPr>
            <a:spLocks xmlns:a="http://schemas.openxmlformats.org/drawingml/2006/main" noGrp="1"/>
          </p:cNvSpPr>
          <p:nvPr/>
        </p:nvSpPr>
        <p:spPr>
          <a:xfrm xmlns:a="http://schemas.openxmlformats.org/drawingml/2006/main">
            <a:off x="609600" y="2133600"/>
            <a:ext cx="1062037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The host AI handles the dialogue and final language. My tool makes task requirements and tradeoffs available for review.</a:t>
            </a:r>
          </a:p>
        </p:txBody>
      </p:sp>
      <p:sp>
        <p:nvSpPr>
          <p:cNvPr id="4" name="prompt-next">
            <a:extLst xmlns:a="http://schemas.openxmlformats.org/drawingml/2006/main">
              <a:ext uri="{FF2B5EF4-FFF2-40B4-BE49-F238E27FC236}">
                <a16:creationId xmlns:a16="http://schemas.microsoft.com/office/drawing/2014/main" id="{AB7CEB45-C670-41B7-B6F5-CF7AF2D26F6F}"/>
              </a:ext>
            </a:extLst>
          </p:cNvPr>
          <p:cNvSpPr>
            <a:spLocks xmlns:a="http://schemas.openxmlformats.org/drawingml/2006/main" noGrp="1"/>
          </p:cNvSpPr>
          <p:nvPr/>
        </p:nvSpPr>
        <p:spPr>
          <a:xfrm xmlns:a="http://schemas.openxmlformats.org/drawingml/2006/main">
            <a:off x="609600" y="6105525"/>
            <a:ext cx="108966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00" b="0">
                <a:solidFill>
                  <a:srgbClr val="58645D"/>
                </a:solidFill>
                <a:latin typeface="Helvetica Neue"/>
                <a:ea typeface="Helvetica Neue"/>
                <a:cs typeface="Helvetica Neue"/>
              </a:defRPr>
            </a:pPr>
            <a:r>
              <a:rPr sz="1500" b="0">
                <a:solidFill>
                  <a:srgbClr val="58645D"/>
                </a:solidFill>
                <a:latin typeface="Helvetica Neue"/>
                <a:ea typeface="Helvetica Neue"/>
                <a:cs typeface="Helvetica Neue"/>
              </a:rPr>
              <a:t>Next test: compare realistic prompt revisions against an agreed task rubric and human review.</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26c50de71e44f3c"/>
          <a:stretch xmlns:a="http://schemas.openxmlformats.org/drawingml/2006/main"/>
        </p:blipFill>
        <p:spPr>
          <a:xfrm xmlns:a="http://schemas.openxmlformats.org/drawingml/2006/main">
            <a:off x="609926" y="3324225"/>
            <a:ext cx="10895948" cy="2152650"/>
          </a:xfrm>
          <a:prstGeom xmlns:a="http://schemas.openxmlformats.org/drawingml/2006/main" prst="rect">
            <a:avLst/>
          </a:prstGeom>
        </p:spPr>
      </p:pic>
      <p:sp>
        <p:nvSpPr>
          <p:cNvPr id="6" name="session-caption">
            <a:extLst xmlns:a="http://schemas.openxmlformats.org/drawingml/2006/main">
              <a:ext uri="{FF2B5EF4-FFF2-40B4-BE49-F238E27FC236}">
                <a16:creationId xmlns:a16="http://schemas.microsoft.com/office/drawing/2014/main" id="{C322689C-BBE8-4AB7-B1B6-FBCCC4B767A9}"/>
              </a:ext>
            </a:extLst>
          </p:cNvPr>
          <p:cNvSpPr>
            <a:spLocks xmlns:a="http://schemas.openxmlformats.org/drawingml/2006/main" noGrp="1"/>
          </p:cNvSpPr>
          <p:nvPr/>
        </p:nvSpPr>
        <p:spPr>
          <a:xfrm xmlns:a="http://schemas.openxmlformats.org/drawingml/2006/main">
            <a:off x="609600" y="569595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Original public example session · proposed feature specification</a:t>
            </a:r>
          </a:p>
        </p:txBody>
      </p:sp>
      <p:sp>
        <p:nvSpPr>
          <p:cNvPr id="7" name="slide-number">
            <a:extLst xmlns:a="http://schemas.openxmlformats.org/drawingml/2006/main">
              <a:ext uri="{FF2B5EF4-FFF2-40B4-BE49-F238E27FC236}">
                <a16:creationId xmlns:a16="http://schemas.microsoft.com/office/drawing/2014/main" id="{C2C13DBC-731F-43E6-90D7-01DA972A964A}"/>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04</a:t>
            </a:r>
          </a:p>
        </p:txBody>
      </p:sp>
    </p:spTree>
    <p:extLst>
      <p:ext uri="{BB962C8B-B14F-4D97-AF65-F5344CB8AC3E}">
        <p14:creationId xmlns:p14="http://schemas.microsoft.com/office/powerpoint/2010/main" val="186259559"/>
      </p:ext>
    </p:extLst>
  </p:cSld>
</p:sld>
</file>

<file path=ppt/slides/slide5.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0A77D252-DA76-4209-A84F-DC4FE5440539}"/>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OPPIA RESEARCH COMPASS   /   INDEPENDENT INTERNAL TOOL, 2026</a:t>
            </a:r>
          </a:p>
        </p:txBody>
      </p:sp>
      <p:sp>
        <p:nvSpPr>
          <p:cNvPr id="2" name="headline">
            <a:extLst xmlns:a="http://schemas.openxmlformats.org/drawingml/2006/main">
              <a:ext uri="{FF2B5EF4-FFF2-40B4-BE49-F238E27FC236}">
                <a16:creationId xmlns:a16="http://schemas.microsoft.com/office/drawing/2014/main" id="{9AB4CE9D-DA52-40B7-BC42-C5EFBB75D095}"/>
              </a:ext>
            </a:extLst>
          </p:cNvPr>
          <p:cNvSpPr>
            <a:spLocks xmlns:a="http://schemas.openxmlformats.org/drawingml/2006/main" noGrp="1"/>
          </p:cNvSpPr>
          <p:nvPr/>
        </p:nvSpPr>
        <p:spPr>
          <a:xfrm xmlns:a="http://schemas.openxmlformats.org/drawingml/2006/main">
            <a:off x="609600" y="1095375"/>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An answer needs a path back to evidence</a:t>
            </a:r>
          </a:p>
        </p:txBody>
      </p:sp>
      <p:sp>
        <p:nvSpPr>
          <p:cNvPr id="3" name="retrieval-purpose">
            <a:extLst xmlns:a="http://schemas.openxmlformats.org/drawingml/2006/main">
              <a:ext uri="{FF2B5EF4-FFF2-40B4-BE49-F238E27FC236}">
                <a16:creationId xmlns:a16="http://schemas.microsoft.com/office/drawing/2014/main" id="{56A4DC91-D740-451A-AD27-C543B3B77BA0}"/>
              </a:ext>
            </a:extLst>
          </p:cNvPr>
          <p:cNvSpPr>
            <a:spLocks xmlns:a="http://schemas.openxmlformats.org/drawingml/2006/main" noGrp="1"/>
          </p:cNvSpPr>
          <p:nvPr/>
        </p:nvSpPr>
        <p:spPr>
          <a:xfrm xmlns:a="http://schemas.openxmlformats.org/drawingml/2006/main">
            <a:off x="8763000" y="2705100"/>
            <a:ext cx="2733675"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75" b="0">
                <a:solidFill>
                  <a:srgbClr val="192B25"/>
                </a:solidFill>
                <a:latin typeface="Helvetica Neue"/>
                <a:ea typeface="Helvetica Neue"/>
                <a:cs typeface="Helvetica Neue"/>
              </a:defRPr>
            </a:pPr>
            <a:r>
              <a:rPr sz="1875" b="0">
                <a:solidFill>
                  <a:srgbClr val="192B25"/>
                </a:solidFill>
                <a:latin typeface="Helvetica Neue"/>
                <a:ea typeface="Helvetica Neue"/>
                <a:cs typeface="Helvetica Neue"/>
              </a:rPr>
              <a:t>I built a read-only tool that helps an AI assistant find historical research, keep source references and identify evidence gaps.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c21862691d8461c"/>
          <a:stretch xmlns:a="http://schemas.openxmlformats.org/drawingml/2006/main"/>
        </p:blipFill>
        <p:spPr>
          <a:xfrm xmlns:a="http://schemas.openxmlformats.org/drawingml/2006/main">
            <a:off x="610195" y="2628900"/>
            <a:ext cx="7618809" cy="3086100"/>
          </a:xfrm>
          <a:prstGeom xmlns:a="http://schemas.openxmlformats.org/drawingml/2006/main" prst="rect">
            <a:avLst/>
          </a:prstGeom>
        </p:spPr>
      </p:pic>
      <p:sp>
        <p:nvSpPr>
          <p:cNvPr id="5" name="internal-status">
            <a:extLst xmlns:a="http://schemas.openxmlformats.org/drawingml/2006/main">
              <a:ext uri="{FF2B5EF4-FFF2-40B4-BE49-F238E27FC236}">
                <a16:creationId xmlns:a16="http://schemas.microsoft.com/office/drawing/2014/main" id="{62D85CB6-5F1A-4FF6-B59B-5C1F0F11DC9F}"/>
              </a:ext>
            </a:extLst>
          </p:cNvPr>
          <p:cNvSpPr>
            <a:spLocks xmlns:a="http://schemas.openxmlformats.org/drawingml/2006/main" noGrp="1"/>
          </p:cNvSpPr>
          <p:nvPr/>
        </p:nvSpPr>
        <p:spPr>
          <a:xfrm xmlns:a="http://schemas.openxmlformats.org/drawingml/2006/main">
            <a:off x="609600" y="619125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Implementation reconstruction · internal v0.4.0 package · 10 read-only tools</a:t>
            </a:r>
          </a:p>
        </p:txBody>
      </p:sp>
      <p:sp>
        <p:nvSpPr>
          <p:cNvPr id="6" name="slide-number">
            <a:extLst xmlns:a="http://schemas.openxmlformats.org/drawingml/2006/main">
              <a:ext uri="{FF2B5EF4-FFF2-40B4-BE49-F238E27FC236}">
                <a16:creationId xmlns:a16="http://schemas.microsoft.com/office/drawing/2014/main" id="{BEE53CC9-DF89-498D-9D12-71ECC8BD7398}"/>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05</a:t>
            </a:r>
          </a:p>
        </p:txBody>
      </p:sp>
    </p:spTree>
    <p:extLst>
      <p:ext uri="{BB962C8B-B14F-4D97-AF65-F5344CB8AC3E}">
        <p14:creationId xmlns:p14="http://schemas.microsoft.com/office/powerpoint/2010/main" val="1983435131"/>
      </p:ext>
    </p:extLst>
  </p:cSld>
</p:sld>
</file>

<file path=ppt/slides/slide6.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8A086AC4-A309-4A6B-8DAC-E60ACEC6BB39}"/>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OPPIA RESEARCH COMPASS   /   IMPLEMENTATION DECISIONS</a:t>
            </a:r>
          </a:p>
        </p:txBody>
      </p:sp>
      <p:sp>
        <p:nvSpPr>
          <p:cNvPr id="2" name="headline">
            <a:extLst xmlns:a="http://schemas.openxmlformats.org/drawingml/2006/main">
              <a:ext uri="{FF2B5EF4-FFF2-40B4-BE49-F238E27FC236}">
                <a16:creationId xmlns:a16="http://schemas.microsoft.com/office/drawing/2014/main" id="{9FEC9CFA-7BC7-4CAA-9B84-00F59B820905}"/>
              </a:ext>
            </a:extLst>
          </p:cNvPr>
          <p:cNvSpPr>
            <a:spLocks xmlns:a="http://schemas.openxmlformats.org/drawingml/2006/main" noGrp="1"/>
          </p:cNvSpPr>
          <p:nvPr/>
        </p:nvSpPr>
        <p:spPr>
          <a:xfrm xmlns:a="http://schemas.openxmlformats.org/drawingml/2006/main">
            <a:off x="609600" y="1095375"/>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Retrieval stays bounded and traceable</a:t>
            </a:r>
          </a:p>
        </p:txBody>
      </p:sp>
      <p:sp>
        <p:nvSpPr>
          <p:cNvPr id="3" name="retrieval-detail">
            <a:extLst xmlns:a="http://schemas.openxmlformats.org/drawingml/2006/main">
              <a:ext uri="{FF2B5EF4-FFF2-40B4-BE49-F238E27FC236}">
                <a16:creationId xmlns:a16="http://schemas.microsoft.com/office/drawing/2014/main" id="{2603D3EB-20AB-43E2-AEB0-A09926CD4362}"/>
              </a:ext>
            </a:extLst>
          </p:cNvPr>
          <p:cNvSpPr>
            <a:spLocks xmlns:a="http://schemas.openxmlformats.org/drawingml/2006/main" noGrp="1"/>
          </p:cNvSpPr>
          <p:nvPr/>
        </p:nvSpPr>
        <p:spPr>
          <a:xfrm xmlns:a="http://schemas.openxmlformats.org/drawingml/2006/main">
            <a:off x="609600" y="2133600"/>
            <a:ext cx="105632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SQLite full-text search ranks matches with BM25. Results keep stable record and evidence IDs.</a:t>
            </a:r>
          </a:p>
        </p:txBody>
      </p:sp>
      <p:sp>
        <p:nvSpPr>
          <p:cNvPr id="4" name="retrieval-review">
            <a:extLst xmlns:a="http://schemas.openxmlformats.org/drawingml/2006/main">
              <a:ext uri="{FF2B5EF4-FFF2-40B4-BE49-F238E27FC236}">
                <a16:creationId xmlns:a16="http://schemas.microsoft.com/office/drawing/2014/main" id="{3F38CBFB-6C90-470A-81C3-B910C137DD9F}"/>
              </a:ext>
            </a:extLst>
          </p:cNvPr>
          <p:cNvSpPr>
            <a:spLocks xmlns:a="http://schemas.openxmlformats.org/drawingml/2006/main" noGrp="1"/>
          </p:cNvSpPr>
          <p:nvPr/>
        </p:nvSpPr>
        <p:spPr>
          <a:xfrm xmlns:a="http://schemas.openxmlformats.org/drawingml/2006/main">
            <a:off x="609600" y="5857875"/>
            <a:ext cx="10896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The assistant can fetch exact evidence before quoting it. Evidence gaps remain visible.</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6a9af0e53b24589"/>
          <a:stretch xmlns:a="http://schemas.openxmlformats.org/drawingml/2006/main"/>
        </p:blipFill>
        <p:spPr>
          <a:xfrm xmlns:a="http://schemas.openxmlformats.org/drawingml/2006/main">
            <a:off x="609600" y="3153939"/>
            <a:ext cx="10896600" cy="2512272"/>
          </a:xfrm>
          <a:prstGeom xmlns:a="http://schemas.openxmlformats.org/drawingml/2006/main" prst="rect">
            <a:avLst/>
          </a:prstGeom>
        </p:spPr>
      </p:pic>
      <p:sp>
        <p:nvSpPr>
          <p:cNvPr id="6" name="code-caption">
            <a:extLst xmlns:a="http://schemas.openxmlformats.org/drawingml/2006/main">
              <a:ext uri="{FF2B5EF4-FFF2-40B4-BE49-F238E27FC236}">
                <a16:creationId xmlns:a16="http://schemas.microsoft.com/office/drawing/2014/main" id="{03B5AB4E-19BF-4ECE-9FB1-A0A1465DBF09}"/>
              </a:ext>
            </a:extLst>
          </p:cNvPr>
          <p:cNvSpPr>
            <a:spLocks xmlns:a="http://schemas.openxmlformats.org/drawingml/2006/main" noGrp="1"/>
          </p:cNvSpPr>
          <p:nvPr/>
        </p:nvSpPr>
        <p:spPr>
          <a:xfrm xmlns:a="http://schemas.openxmlformats.org/drawingml/2006/main">
            <a:off x="609600" y="6353175"/>
            <a:ext cx="108966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Original code excerpt · database protections</a:t>
            </a:r>
          </a:p>
        </p:txBody>
      </p:sp>
      <p:sp>
        <p:nvSpPr>
          <p:cNvPr id="7" name="slide-number">
            <a:extLst xmlns:a="http://schemas.openxmlformats.org/drawingml/2006/main">
              <a:ext uri="{FF2B5EF4-FFF2-40B4-BE49-F238E27FC236}">
                <a16:creationId xmlns:a16="http://schemas.microsoft.com/office/drawing/2014/main" id="{A897BB4B-F6B0-4AAC-B206-37BAD3387EC7}"/>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06</a:t>
            </a:r>
          </a:p>
        </p:txBody>
      </p:sp>
    </p:spTree>
    <p:extLst>
      <p:ext uri="{BB962C8B-B14F-4D97-AF65-F5344CB8AC3E}">
        <p14:creationId xmlns:p14="http://schemas.microsoft.com/office/powerpoint/2010/main" val="32891641"/>
      </p:ext>
    </p:extLst>
  </p:cSld>
</p:sld>
</file>

<file path=ppt/slides/slide7.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EA433768-3345-4540-9EFB-46C2BB8750D4}"/>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COURSERA   /   GUIDED PROJECT INSTRUCTOR, 2024</a:t>
            </a:r>
          </a:p>
        </p:txBody>
      </p:sp>
      <p:sp>
        <p:nvSpPr>
          <p:cNvPr id="2" name="headline">
            <a:extLst xmlns:a="http://schemas.openxmlformats.org/drawingml/2006/main">
              <a:ext uri="{FF2B5EF4-FFF2-40B4-BE49-F238E27FC236}">
                <a16:creationId xmlns:a16="http://schemas.microsoft.com/office/drawing/2014/main" id="{D22A93D4-8567-4DA6-B83A-D404C3D8A931}"/>
              </a:ext>
            </a:extLst>
          </p:cNvPr>
          <p:cNvSpPr>
            <a:spLocks xmlns:a="http://schemas.openxmlformats.org/drawingml/2006/main" noGrp="1"/>
          </p:cNvSpPr>
          <p:nvPr/>
        </p:nvSpPr>
        <p:spPr>
          <a:xfrm xmlns:a="http://schemas.openxmlformats.org/drawingml/2006/main">
            <a:off x="609600" y="1095375"/>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Teaching a repeatable AI workflow</a:t>
            </a:r>
          </a:p>
        </p:txBody>
      </p:sp>
      <p:sp>
        <p:nvSpPr>
          <p:cNvPr id="3" name="course-name">
            <a:extLst xmlns:a="http://schemas.openxmlformats.org/drawingml/2006/main">
              <a:ext uri="{FF2B5EF4-FFF2-40B4-BE49-F238E27FC236}">
                <a16:creationId xmlns:a16="http://schemas.microsoft.com/office/drawing/2014/main" id="{16185EDC-3D9B-4983-BC16-784291CFA656}"/>
              </a:ext>
            </a:extLst>
          </p:cNvPr>
          <p:cNvSpPr>
            <a:spLocks xmlns:a="http://schemas.openxmlformats.org/drawingml/2006/main" noGrp="1"/>
          </p:cNvSpPr>
          <p:nvPr/>
        </p:nvSpPr>
        <p:spPr>
          <a:xfrm xmlns:a="http://schemas.openxmlformats.org/drawingml/2006/main">
            <a:off x="609600" y="2009775"/>
            <a:ext cx="108966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ChatGPT 4o for Beginners: Create Social Media Content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5a520bb532844ce"/>
          <a:stretch xmlns:a="http://schemas.openxmlformats.org/drawingml/2006/main"/>
        </p:blipFill>
        <p:spPr>
          <a:xfrm xmlns:a="http://schemas.openxmlformats.org/drawingml/2006/main">
            <a:off x="1303734" y="2600325"/>
            <a:ext cx="9508331" cy="3457575"/>
          </a:xfrm>
          <a:prstGeom xmlns:a="http://schemas.openxmlformats.org/drawingml/2006/main" prst="rect">
            <a:avLst/>
          </a:prstGeom>
        </p:spPr>
      </p:pic>
      <p:sp>
        <p:nvSpPr>
          <p:cNvPr id="5" name="course-status">
            <a:extLst xmlns:a="http://schemas.openxmlformats.org/drawingml/2006/main">
              <a:ext uri="{FF2B5EF4-FFF2-40B4-BE49-F238E27FC236}">
                <a16:creationId xmlns:a16="http://schemas.microsoft.com/office/drawing/2014/main" id="{BDF3279A-79D9-4A45-9ECD-072285E66EB2}"/>
              </a:ext>
            </a:extLst>
          </p:cNvPr>
          <p:cNvSpPr>
            <a:spLocks xmlns:a="http://schemas.openxmlformats.org/drawingml/2006/main" noGrp="1"/>
          </p:cNvSpPr>
          <p:nvPr/>
        </p:nvSpPr>
        <p:spPr>
          <a:xfrm xmlns:a="http://schemas.openxmlformats.org/drawingml/2006/main">
            <a:off x="609600" y="6229350"/>
            <a:ext cx="108966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Published in 2024 · 4,700+ enrollments as of September 2026</a:t>
            </a:r>
          </a:p>
        </p:txBody>
      </p:sp>
      <p:sp>
        <p:nvSpPr>
          <p:cNvPr id="6" name="slide-number">
            <a:extLst xmlns:a="http://schemas.openxmlformats.org/drawingml/2006/main">
              <a:ext uri="{FF2B5EF4-FFF2-40B4-BE49-F238E27FC236}">
                <a16:creationId xmlns:a16="http://schemas.microsoft.com/office/drawing/2014/main" id="{8BB336AB-0981-4597-9313-01C744262F95}"/>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07</a:t>
            </a:r>
          </a:p>
        </p:txBody>
      </p:sp>
    </p:spTree>
    <p:extLst>
      <p:ext uri="{BB962C8B-B14F-4D97-AF65-F5344CB8AC3E}">
        <p14:creationId xmlns:p14="http://schemas.microsoft.com/office/powerpoint/2010/main" val="229857012"/>
      </p:ext>
    </p:extLst>
  </p:cSld>
</p:sld>
</file>

<file path=ppt/slides/slide8.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EEE30E1A-CA19-4953-A5F0-617AC8EA657E}"/>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COURSERA   /   DEMONSTRATION AND ITERATION</a:t>
            </a:r>
          </a:p>
        </p:txBody>
      </p:sp>
      <p:sp>
        <p:nvSpPr>
          <p:cNvPr id="2" name="headline">
            <a:extLst xmlns:a="http://schemas.openxmlformats.org/drawingml/2006/main">
              <a:ext uri="{FF2B5EF4-FFF2-40B4-BE49-F238E27FC236}">
                <a16:creationId xmlns:a16="http://schemas.microsoft.com/office/drawing/2014/main" id="{EF4346CA-17D9-46BD-9F75-669F9497AEC4}"/>
              </a:ext>
            </a:extLst>
          </p:cNvPr>
          <p:cNvSpPr>
            <a:spLocks xmlns:a="http://schemas.openxmlformats.org/drawingml/2006/main" noGrp="1"/>
          </p:cNvSpPr>
          <p:nvPr/>
        </p:nvSpPr>
        <p:spPr>
          <a:xfrm xmlns:a="http://schemas.openxmlformats.org/drawingml/2006/main">
            <a:off x="609600" y="1095375"/>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An initial draft gives us something to inspect</a:t>
            </a:r>
          </a:p>
        </p:txBody>
      </p:sp>
      <p:sp>
        <p:nvSpPr>
          <p:cNvPr id="3" name="course-example-context">
            <a:extLst xmlns:a="http://schemas.openxmlformats.org/drawingml/2006/main">
              <a:ext uri="{FF2B5EF4-FFF2-40B4-BE49-F238E27FC236}">
                <a16:creationId xmlns:a16="http://schemas.microsoft.com/office/drawing/2014/main" id="{DA30E94D-457C-4EC2-A7D2-960103C20700}"/>
              </a:ext>
            </a:extLst>
          </p:cNvPr>
          <p:cNvSpPr>
            <a:spLocks xmlns:a="http://schemas.openxmlformats.org/drawingml/2006/main" noGrp="1"/>
          </p:cNvSpPr>
          <p:nvPr/>
        </p:nvSpPr>
        <p:spPr>
          <a:xfrm xmlns:a="http://schemas.openxmlformats.org/drawingml/2006/main">
            <a:off x="609600" y="2066925"/>
            <a:ext cx="108966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00" b="0">
                <a:solidFill>
                  <a:srgbClr val="58645D"/>
                </a:solidFill>
                <a:latin typeface="Helvetica Neue"/>
                <a:ea typeface="Helvetica Neue"/>
                <a:cs typeface="Helvetica Neue"/>
              </a:defRPr>
            </a:pPr>
            <a:r>
              <a:rPr sz="1500" b="0">
                <a:solidFill>
                  <a:srgbClr val="58645D"/>
                </a:solidFill>
                <a:latin typeface="Helvetica Neue"/>
                <a:ea typeface="Helvetica Neue"/>
                <a:cs typeface="Helvetica Neue"/>
              </a:rPr>
              <a:t>Original lesson example · initial draft for refinement against a goal</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4b781a93f96e45c9"/>
          <a:stretch xmlns:a="http://schemas.openxmlformats.org/drawingml/2006/main"/>
        </p:blipFill>
        <p:spPr>
          <a:xfrm xmlns:a="http://schemas.openxmlformats.org/drawingml/2006/main">
            <a:off x="609600" y="2610379"/>
            <a:ext cx="9525000" cy="3704167"/>
          </a:xfrm>
          <a:prstGeom xmlns:a="http://schemas.openxmlformats.org/drawingml/2006/main" prst="rect">
            <a:avLst/>
          </a:prstGeom>
        </p:spPr>
      </p:pic>
      <p:sp>
        <p:nvSpPr>
          <p:cNvPr id="5" name="transfer-assessment">
            <a:extLst xmlns:a="http://schemas.openxmlformats.org/drawingml/2006/main">
              <a:ext uri="{FF2B5EF4-FFF2-40B4-BE49-F238E27FC236}">
                <a16:creationId xmlns:a16="http://schemas.microsoft.com/office/drawing/2014/main" id="{0B05CC37-E1BC-438D-9DED-A072A860C219}"/>
              </a:ext>
            </a:extLst>
          </p:cNvPr>
          <p:cNvSpPr>
            <a:spLocks xmlns:a="http://schemas.openxmlformats.org/drawingml/2006/main" noGrp="1"/>
          </p:cNvSpPr>
          <p:nvPr/>
        </p:nvSpPr>
        <p:spPr>
          <a:xfrm xmlns:a="http://schemas.openxmlformats.org/drawingml/2006/main">
            <a:off x="609600" y="6505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Next assessment: can learners repeat the process with a new task?</a:t>
            </a:r>
          </a:p>
        </p:txBody>
      </p:sp>
      <p:sp>
        <p:nvSpPr>
          <p:cNvPr id="6" name="slide-number">
            <a:extLst xmlns:a="http://schemas.openxmlformats.org/drawingml/2006/main">
              <a:ext uri="{FF2B5EF4-FFF2-40B4-BE49-F238E27FC236}">
                <a16:creationId xmlns:a16="http://schemas.microsoft.com/office/drawing/2014/main" id="{E4B9871C-14D0-4E00-883C-41AC892886E7}"/>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08</a:t>
            </a:r>
          </a:p>
        </p:txBody>
      </p:sp>
    </p:spTree>
    <p:extLst>
      <p:ext uri="{BB962C8B-B14F-4D97-AF65-F5344CB8AC3E}">
        <p14:creationId xmlns:p14="http://schemas.microsoft.com/office/powerpoint/2010/main" val="636819539"/>
      </p:ext>
    </p:extLst>
  </p:cSld>
</p:sld>
</file>

<file path=ppt/slides/slide9.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9" name="section-label">
            <a:extLst xmlns:a="http://schemas.openxmlformats.org/drawingml/2006/main">
              <a:ext uri="{FF2B5EF4-FFF2-40B4-BE49-F238E27FC236}">
                <a16:creationId xmlns:a16="http://schemas.microsoft.com/office/drawing/2014/main" id="{EE8F88E6-05D6-40BF-BB7E-2455D6CA50AC}"/>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AI WORKSHOP STUDIO   /   PUBLISHED APPLICATION, 2026</a:t>
            </a:r>
          </a:p>
        </p:txBody>
      </p:sp>
      <p:sp>
        <p:nvSpPr>
          <p:cNvPr id="2" name="headline">
            <a:extLst xmlns:a="http://schemas.openxmlformats.org/drawingml/2006/main">
              <a:ext uri="{FF2B5EF4-FFF2-40B4-BE49-F238E27FC236}">
                <a16:creationId xmlns:a16="http://schemas.microsoft.com/office/drawing/2014/main" id="{C41DA3D3-3C68-45BC-8D09-41878C86C195}"/>
              </a:ext>
            </a:extLst>
          </p:cNvPr>
          <p:cNvSpPr>
            <a:spLocks xmlns:a="http://schemas.openxmlformats.org/drawingml/2006/main" noGrp="1"/>
          </p:cNvSpPr>
          <p:nvPr/>
        </p:nvSpPr>
        <p:spPr>
          <a:xfrm xmlns:a="http://schemas.openxmlformats.org/drawingml/2006/main">
            <a:off x="609600" y="1057275"/>
            <a:ext cx="108966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AI Workshop Studio gives</a:t>
            </a:r>
          </a:p>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learners a visible path</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6a7ad7a34f2429e"/>
          <a:stretch xmlns:a="http://schemas.openxmlformats.org/drawingml/2006/main"/>
        </p:blipFill>
        <p:spPr>
          <a:xfrm xmlns:a="http://schemas.openxmlformats.org/drawingml/2006/main">
            <a:off x="1119629" y="2524125"/>
            <a:ext cx="6599942" cy="3714750"/>
          </a:xfrm>
          <a:prstGeom xmlns:a="http://schemas.openxmlformats.org/drawingml/2006/main" prst="rect">
            <a:avLst/>
          </a:prstGeom>
        </p:spPr>
      </p:pic>
      <p:sp>
        <p:nvSpPr>
          <p:cNvPr id="4" name="studio-purpose">
            <a:extLst xmlns:a="http://schemas.openxmlformats.org/drawingml/2006/main">
              <a:ext uri="{FF2B5EF4-FFF2-40B4-BE49-F238E27FC236}">
                <a16:creationId xmlns:a16="http://schemas.microsoft.com/office/drawing/2014/main" id="{B2EB43C2-C6FC-4FC3-8C5B-A5B83088820D}"/>
              </a:ext>
            </a:extLst>
          </p:cNvPr>
          <p:cNvSpPr>
            <a:spLocks xmlns:a="http://schemas.openxmlformats.org/drawingml/2006/main" noGrp="1"/>
          </p:cNvSpPr>
          <p:nvPr/>
        </p:nvSpPr>
        <p:spPr>
          <a:xfrm xmlns:a="http://schemas.openxmlformats.org/drawingml/2006/main">
            <a:off x="8886825" y="2419350"/>
            <a:ext cx="2638425" cy="2066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One learning goal and one next action keep a course step clear. Help, files, notes and the agenda stay within reach.</a:t>
            </a:r>
          </a:p>
        </p:txBody>
      </p:sp>
      <p:sp>
        <p:nvSpPr>
          <p:cNvPr id="5" name="studio-media">
            <a:extLst xmlns:a="http://schemas.openxmlformats.org/drawingml/2006/main">
              <a:ext uri="{FF2B5EF4-FFF2-40B4-BE49-F238E27FC236}">
                <a16:creationId xmlns:a16="http://schemas.microsoft.com/office/drawing/2014/main" id="{BCB5379D-7EC5-44F5-973C-6A5162EDBCC7}"/>
              </a:ext>
            </a:extLst>
          </p:cNvPr>
          <p:cNvSpPr>
            <a:spLocks xmlns:a="http://schemas.openxmlformats.org/drawingml/2006/main" noGrp="1"/>
          </p:cNvSpPr>
          <p:nvPr/>
        </p:nvSpPr>
        <p:spPr>
          <a:xfrm xmlns:a="http://schemas.openxmlformats.org/drawingml/2006/main">
            <a:off x="8886825" y="4619625"/>
            <a:ext cx="26384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The published video workspace adds chapters, a synchronized transcript, a written guide and step materials.</a:t>
            </a:r>
          </a:p>
        </p:txBody>
      </p:sp>
      <p:sp>
        <p:nvSpPr>
          <p:cNvPr id="6" name="studio-case-background">
            <a:extLst xmlns:a="http://schemas.openxmlformats.org/drawingml/2006/main">
              <a:ext uri="{FF2B5EF4-FFF2-40B4-BE49-F238E27FC236}">
                <a16:creationId xmlns:a16="http://schemas.microsoft.com/office/drawing/2014/main" id="{8F425C7C-8B59-4477-972D-E36091C0079B}"/>
              </a:ext>
            </a:extLst>
          </p:cNvPr>
          <p:cNvSpPr>
            <a:spLocks xmlns:a="http://schemas.openxmlformats.org/drawingml/2006/main" noGrp="1"/>
          </p:cNvSpPr>
          <p:nvPr/>
        </p:nvSpPr>
        <p:spPr>
          <a:xfrm xmlns:a="http://schemas.openxmlformats.org/drawingml/2006/main">
            <a:off x="8810625" y="6153150"/>
            <a:ext cx="2343150" cy="400050"/>
          </a:xfrm>
          <a:prstGeom xmlns:a="http://schemas.openxmlformats.org/drawingml/2006/main" prst="rect">
            <a:avLst/>
          </a:prstGeom>
          <a:solidFill xmlns:a="http://schemas.openxmlformats.org/drawingml/2006/main">
            <a:srgbClr val="244D3C"/>
          </a:solidFill>
          <a:ln xmlns:a="http://schemas.openxmlformats.org/drawingml/2006/main" w="0">
            <a:noFill/>
          </a:ln>
        </p:spPr>
      </p:sp>
      <p:sp>
        <p:nvSpPr>
          <p:cNvPr id="7" name="studio-case-link">
            <a:extLst xmlns:a="http://schemas.openxmlformats.org/drawingml/2006/main">
              <a:ext uri="{FF2B5EF4-FFF2-40B4-BE49-F238E27FC236}">
                <a16:creationId xmlns:a16="http://schemas.microsoft.com/office/drawing/2014/main" id="{DFA36588-04E9-4604-9CBB-F4EB28159653}"/>
              </a:ext>
            </a:extLst>
          </p:cNvPr>
          <p:cNvSpPr>
            <a:spLocks xmlns:a="http://schemas.openxmlformats.org/drawingml/2006/main" noGrp="1"/>
          </p:cNvSpPr>
          <p:nvPr/>
        </p:nvSpPr>
        <p:spPr>
          <a:xfrm xmlns:a="http://schemas.openxmlformats.org/drawingml/2006/main">
            <a:off x="8963025" y="6229350"/>
            <a:ext cx="2047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u="sng">
                <a:solidFill>
                  <a:srgbClr val="DBEB89"/>
                </a:solidFill>
                <a:latin typeface="Helvetica Neue"/>
                <a:ea typeface="Helvetica Neue"/>
                <a:cs typeface="Helvetica Neue"/>
              </a:defRPr>
            </a:pPr>
            <a:r>
              <a:rPr sz="1350" b="0" u="sng">
                <a:solidFill>
                  <a:srgbClr val="DBEB89"/>
                </a:solidFill>
                <a:latin typeface="Helvetica Neue"/>
                <a:ea typeface="Helvetica Neue"/>
                <a:cs typeface="Helvetica Neue"/>
                <a:hlinkClick xmlns:r="http://schemas.openxmlformats.org/officeDocument/2006/relationships" r:id="Rd079516302ed42a2"/>
              </a:rPr>
              <a:t>View the case →</a:t>
            </a:r>
          </a:p>
        </p:txBody>
      </p:sp>
      <p:sp>
        <p:nvSpPr>
          <p:cNvPr id="8" name="slide-number">
            <a:extLst xmlns:a="http://schemas.openxmlformats.org/drawingml/2006/main">
              <a:ext uri="{FF2B5EF4-FFF2-40B4-BE49-F238E27FC236}">
                <a16:creationId xmlns:a16="http://schemas.microsoft.com/office/drawing/2014/main" id="{F786B9E8-FC85-43D2-A51F-3B1F8AE2BE74}"/>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09</a:t>
            </a:r>
          </a:p>
        </p:txBody>
      </p:sp>
    </p:spTree>
    <p:extLst>
      <p:ext uri="{BB962C8B-B14F-4D97-AF65-F5344CB8AC3E}">
        <p14:creationId xmlns:p14="http://schemas.microsoft.com/office/powerpoint/2010/main" val="643477019"/>
      </p:ext>
    </p:extLst>
  </p:cSld>
</p:sld>
</file>

<file path=ppt/slides/slide10.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C62DBD11-7928-4378-8A53-6E246796E7E5}"/>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ASU LEARNING INNOVATIONS   /   AI ANALYST, FEB–OCT 2024</a:t>
            </a:r>
          </a:p>
        </p:txBody>
      </p:sp>
      <p:sp>
        <p:nvSpPr>
          <p:cNvPr id="2" name="headline">
            <a:extLst xmlns:a="http://schemas.openxmlformats.org/drawingml/2006/main">
              <a:ext uri="{FF2B5EF4-FFF2-40B4-BE49-F238E27FC236}">
                <a16:creationId xmlns:a16="http://schemas.microsoft.com/office/drawing/2014/main" id="{712F1744-9C56-412E-B5A1-C9777ADDEEF8}"/>
              </a:ext>
            </a:extLst>
          </p:cNvPr>
          <p:cNvSpPr>
            <a:spLocks xmlns:a="http://schemas.openxmlformats.org/drawingml/2006/main" noGrp="1"/>
          </p:cNvSpPr>
          <p:nvPr/>
        </p:nvSpPr>
        <p:spPr>
          <a:xfrm xmlns:a="http://schemas.openxmlformats.org/drawingml/2006/main">
            <a:off x="609600" y="1095375"/>
            <a:ext cx="6810375"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Mentor review shaped</a:t>
            </a:r>
          </a:p>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the learner workflow</a:t>
            </a:r>
          </a:p>
        </p:txBody>
      </p:sp>
      <p:sp>
        <p:nvSpPr>
          <p:cNvPr id="3" name="asu-purpose">
            <a:extLst xmlns:a="http://schemas.openxmlformats.org/drawingml/2006/main">
              <a:ext uri="{FF2B5EF4-FFF2-40B4-BE49-F238E27FC236}">
                <a16:creationId xmlns:a16="http://schemas.microsoft.com/office/drawing/2014/main" id="{7BC4865D-893A-4E41-98FD-91EAD30B6DEA}"/>
              </a:ext>
            </a:extLst>
          </p:cNvPr>
          <p:cNvSpPr>
            <a:spLocks xmlns:a="http://schemas.openxmlformats.org/drawingml/2006/main" noGrp="1"/>
          </p:cNvSpPr>
          <p:nvPr/>
        </p:nvSpPr>
        <p:spPr>
          <a:xfrm xmlns:a="http://schemas.openxmlformats.org/drawingml/2006/main">
            <a:off x="609600" y="3228975"/>
            <a:ext cx="62865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I proposed staged generation of personalized learner tasks, with a mentor checking the context and the output.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d05f15e86ea48ba"/>
          <a:stretch xmlns:a="http://schemas.openxmlformats.org/drawingml/2006/main"/>
        </p:blipFill>
        <p:spPr>
          <a:xfrm xmlns:a="http://schemas.openxmlformats.org/drawingml/2006/main">
            <a:off x="8241908" y="1200150"/>
            <a:ext cx="2604285" cy="5038725"/>
          </a:xfrm>
          <a:prstGeom xmlns:a="http://schemas.openxmlformats.org/drawingml/2006/main" prst="rect">
            <a:avLst/>
          </a:prstGeom>
        </p:spPr>
      </p:pic>
      <p:sp>
        <p:nvSpPr>
          <p:cNvPr id="5" name="asu-stage">
            <a:extLst xmlns:a="http://schemas.openxmlformats.org/drawingml/2006/main">
              <a:ext uri="{FF2B5EF4-FFF2-40B4-BE49-F238E27FC236}">
                <a16:creationId xmlns:a16="http://schemas.microsoft.com/office/drawing/2014/main" id="{914FA87A-5703-4AFD-B903-8E8B579565D0}"/>
              </a:ext>
            </a:extLst>
          </p:cNvPr>
          <p:cNvSpPr>
            <a:spLocks xmlns:a="http://schemas.openxmlformats.org/drawingml/2006/main" noGrp="1"/>
          </p:cNvSpPr>
          <p:nvPr/>
        </p:nvSpPr>
        <p:spPr>
          <a:xfrm xmlns:a="http://schemas.openxmlformats.org/drawingml/2006/main">
            <a:off x="609600" y="5257800"/>
            <a:ext cx="63817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Two mentor checkpoints from the simplified 2024 proposal. Deployment and time savings were not established.</a:t>
            </a:r>
          </a:p>
        </p:txBody>
      </p:sp>
      <p:sp>
        <p:nvSpPr>
          <p:cNvPr id="6" name="slide-number">
            <a:extLst xmlns:a="http://schemas.openxmlformats.org/drawingml/2006/main">
              <a:ext uri="{FF2B5EF4-FFF2-40B4-BE49-F238E27FC236}">
                <a16:creationId xmlns:a16="http://schemas.microsoft.com/office/drawing/2014/main" id="{31688481-2D09-4500-B2AF-318AF1D512C9}"/>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10</a:t>
            </a:r>
          </a:p>
        </p:txBody>
      </p:sp>
    </p:spTree>
    <p:extLst>
      <p:ext uri="{BB962C8B-B14F-4D97-AF65-F5344CB8AC3E}">
        <p14:creationId xmlns:p14="http://schemas.microsoft.com/office/powerpoint/2010/main" val="2137463032"/>
      </p:ext>
    </p:extLst>
  </p:cSld>
</p:sld>
</file>

<file path=ppt/slides/slide11.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0" name="section-label">
            <a:extLst xmlns:a="http://schemas.openxmlformats.org/drawingml/2006/main">
              <a:ext uri="{FF2B5EF4-FFF2-40B4-BE49-F238E27FC236}">
                <a16:creationId xmlns:a16="http://schemas.microsoft.com/office/drawing/2014/main" id="{21501E11-C6FD-435A-B005-9A85A2484E49}"/>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PORTFOLIO MAKING   /   ORIGINAL PUBLIC SITE, 2026</a:t>
            </a:r>
          </a:p>
        </p:txBody>
      </p:sp>
      <p:sp>
        <p:nvSpPr>
          <p:cNvPr id="2" name="headline">
            <a:extLst xmlns:a="http://schemas.openxmlformats.org/drawingml/2006/main">
              <a:ext uri="{FF2B5EF4-FFF2-40B4-BE49-F238E27FC236}">
                <a16:creationId xmlns:a16="http://schemas.microsoft.com/office/drawing/2014/main" id="{EA1F906A-6C7B-4E23-BF50-756C2313B49A}"/>
              </a:ext>
            </a:extLst>
          </p:cNvPr>
          <p:cNvSpPr>
            <a:spLocks xmlns:a="http://schemas.openxmlformats.org/drawingml/2006/main" noGrp="1"/>
          </p:cNvSpPr>
          <p:nvPr/>
        </p:nvSpPr>
        <p:spPr>
          <a:xfrm xmlns:a="http://schemas.openxmlformats.org/drawingml/2006/main">
            <a:off x="609600" y="1057275"/>
            <a:ext cx="108966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The portfolio is part</a:t>
            </a:r>
          </a:p>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of the AI workflow</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692713e58db4dd5"/>
          <a:stretch xmlns:a="http://schemas.openxmlformats.org/drawingml/2006/main"/>
        </p:blipFill>
        <p:spPr>
          <a:xfrm xmlns:a="http://schemas.openxmlformats.org/drawingml/2006/main">
            <a:off x="1716977" y="2286000"/>
            <a:ext cx="5719572" cy="3971925"/>
          </a:xfrm>
          <a:prstGeom xmlns:a="http://schemas.openxmlformats.org/drawingml/2006/main" prst="rect">
            <a:avLst/>
          </a:prstGeom>
        </p:spPr>
      </p:pic>
      <p:sp>
        <p:nvSpPr>
          <p:cNvPr id="4" name="portfolio-purpose">
            <a:extLst xmlns:a="http://schemas.openxmlformats.org/drawingml/2006/main">
              <a:ext uri="{FF2B5EF4-FFF2-40B4-BE49-F238E27FC236}">
                <a16:creationId xmlns:a16="http://schemas.microsoft.com/office/drawing/2014/main" id="{458FF332-2D70-42AA-BFC7-365951C77A89}"/>
              </a:ext>
            </a:extLst>
          </p:cNvPr>
          <p:cNvSpPr>
            <a:spLocks xmlns:a="http://schemas.openxmlformats.org/drawingml/2006/main" noGrp="1"/>
          </p:cNvSpPr>
          <p:nvPr/>
        </p:nvSpPr>
        <p:spPr>
          <a:xfrm xmlns:a="http://schemas.openxmlformats.org/drawingml/2006/main">
            <a:off x="8896350" y="2419350"/>
            <a:ext cx="2657475"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I use AI to organize source material and test drafts, then check each public claim against its evidence.</a:t>
            </a:r>
          </a:p>
        </p:txBody>
      </p:sp>
      <p:sp>
        <p:nvSpPr>
          <p:cNvPr id="5" name="portfolio-detail">
            <a:extLst xmlns:a="http://schemas.openxmlformats.org/drawingml/2006/main">
              <a:ext uri="{FF2B5EF4-FFF2-40B4-BE49-F238E27FC236}">
                <a16:creationId xmlns:a16="http://schemas.microsoft.com/office/drawing/2014/main" id="{40E76C17-5B13-455B-9F59-B857AFBBB57E}"/>
              </a:ext>
            </a:extLst>
          </p:cNvPr>
          <p:cNvSpPr>
            <a:spLocks xmlns:a="http://schemas.openxmlformats.org/drawingml/2006/main" noGrp="1"/>
          </p:cNvSpPr>
          <p:nvPr/>
        </p:nvSpPr>
        <p:spPr>
          <a:xfrm xmlns:a="http://schemas.openxmlformats.org/drawingml/2006/main">
            <a:off x="8896350" y="4629150"/>
            <a:ext cx="26574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The result connects a working example to its case, context and next action.</a:t>
            </a:r>
          </a:p>
        </p:txBody>
      </p:sp>
      <p:sp>
        <p:nvSpPr>
          <p:cNvPr id="6" name="portfolio-image-status">
            <a:extLst xmlns:a="http://schemas.openxmlformats.org/drawingml/2006/main">
              <a:ext uri="{FF2B5EF4-FFF2-40B4-BE49-F238E27FC236}">
                <a16:creationId xmlns:a16="http://schemas.microsoft.com/office/drawing/2014/main" id="{B75A1103-15EB-4E2B-9915-E65C07727D22}"/>
              </a:ext>
            </a:extLst>
          </p:cNvPr>
          <p:cNvSpPr>
            <a:spLocks xmlns:a="http://schemas.openxmlformats.org/drawingml/2006/main" noGrp="1"/>
          </p:cNvSpPr>
          <p:nvPr/>
        </p:nvSpPr>
        <p:spPr>
          <a:xfrm xmlns:a="http://schemas.openxmlformats.org/drawingml/2006/main">
            <a:off x="609600" y="6286500"/>
            <a:ext cx="7953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Earlier portfolio presentation, before visual case refinements</a:t>
            </a:r>
          </a:p>
        </p:txBody>
      </p:sp>
      <p:sp>
        <p:nvSpPr>
          <p:cNvPr id="7" name="portfolio-case-background">
            <a:extLst xmlns:a="http://schemas.openxmlformats.org/drawingml/2006/main">
              <a:ext uri="{FF2B5EF4-FFF2-40B4-BE49-F238E27FC236}">
                <a16:creationId xmlns:a16="http://schemas.microsoft.com/office/drawing/2014/main" id="{65909BE0-A281-4063-908A-11C7F89C29BD}"/>
              </a:ext>
            </a:extLst>
          </p:cNvPr>
          <p:cNvSpPr>
            <a:spLocks xmlns:a="http://schemas.openxmlformats.org/drawingml/2006/main" noGrp="1"/>
          </p:cNvSpPr>
          <p:nvPr/>
        </p:nvSpPr>
        <p:spPr>
          <a:xfrm xmlns:a="http://schemas.openxmlformats.org/drawingml/2006/main">
            <a:off x="8810625" y="6153150"/>
            <a:ext cx="2343150" cy="400050"/>
          </a:xfrm>
          <a:prstGeom xmlns:a="http://schemas.openxmlformats.org/drawingml/2006/main" prst="rect">
            <a:avLst/>
          </a:prstGeom>
          <a:solidFill xmlns:a="http://schemas.openxmlformats.org/drawingml/2006/main">
            <a:srgbClr val="244D3C"/>
          </a:solidFill>
          <a:ln xmlns:a="http://schemas.openxmlformats.org/drawingml/2006/main" w="0">
            <a:noFill/>
          </a:ln>
        </p:spPr>
      </p:sp>
      <p:sp>
        <p:nvSpPr>
          <p:cNvPr id="8" name="portfolio-case-link">
            <a:extLst xmlns:a="http://schemas.openxmlformats.org/drawingml/2006/main">
              <a:ext uri="{FF2B5EF4-FFF2-40B4-BE49-F238E27FC236}">
                <a16:creationId xmlns:a16="http://schemas.microsoft.com/office/drawing/2014/main" id="{1E9E2F09-0366-4D4A-AA7D-805BF74491F3}"/>
              </a:ext>
            </a:extLst>
          </p:cNvPr>
          <p:cNvSpPr>
            <a:spLocks xmlns:a="http://schemas.openxmlformats.org/drawingml/2006/main" noGrp="1"/>
          </p:cNvSpPr>
          <p:nvPr/>
        </p:nvSpPr>
        <p:spPr>
          <a:xfrm xmlns:a="http://schemas.openxmlformats.org/drawingml/2006/main">
            <a:off x="8963025" y="6229350"/>
            <a:ext cx="2047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u="sng">
                <a:solidFill>
                  <a:srgbClr val="DBEB89"/>
                </a:solidFill>
                <a:latin typeface="Helvetica Neue"/>
                <a:ea typeface="Helvetica Neue"/>
                <a:cs typeface="Helvetica Neue"/>
              </a:defRPr>
            </a:pPr>
            <a:r>
              <a:rPr sz="1350" b="0" u="sng">
                <a:solidFill>
                  <a:srgbClr val="DBEB89"/>
                </a:solidFill>
                <a:latin typeface="Helvetica Neue"/>
                <a:ea typeface="Helvetica Neue"/>
                <a:cs typeface="Helvetica Neue"/>
                <a:hlinkClick xmlns:r="http://schemas.openxmlformats.org/officeDocument/2006/relationships" r:id="R28dcfa2c78f14ba6"/>
              </a:rPr>
              <a:t>View the case →</a:t>
            </a:r>
          </a:p>
        </p:txBody>
      </p:sp>
      <p:sp>
        <p:nvSpPr>
          <p:cNvPr id="9" name="slide-number">
            <a:extLst xmlns:a="http://schemas.openxmlformats.org/drawingml/2006/main">
              <a:ext uri="{FF2B5EF4-FFF2-40B4-BE49-F238E27FC236}">
                <a16:creationId xmlns:a16="http://schemas.microsoft.com/office/drawing/2014/main" id="{D3A433B8-BFD0-4725-8498-BB9E3054D220}"/>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11</a:t>
            </a:r>
          </a:p>
        </p:txBody>
      </p:sp>
    </p:spTree>
    <p:extLst>
      <p:ext uri="{BB962C8B-B14F-4D97-AF65-F5344CB8AC3E}">
        <p14:creationId xmlns:p14="http://schemas.microsoft.com/office/powerpoint/2010/main" val="264936365"/>
      </p:ext>
    </p:extLst>
  </p:cSld>
</p:sld>
</file>

<file path=ppt/slides/slide12.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D6922405-859E-433C-9DAE-E57221E7A8A9}"/>
              </a:ext>
            </a:extLst>
          </p:cNvPr>
          <p:cNvSpPr>
            <a:spLocks xmlns:a="http://schemas.openxmlformats.org/drawingml/2006/main" noGrp="1"/>
          </p:cNvSpPr>
          <p:nvPr/>
        </p:nvSpPr>
        <p:spPr>
          <a:xfrm xmlns:a="http://schemas.openxmlformats.org/drawingml/2006/main">
            <a:off x="609600" y="514350"/>
            <a:ext cx="6477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THE THREAD THROUGH MY WORK</a:t>
            </a:r>
          </a:p>
        </p:txBody>
      </p:sp>
      <p:sp>
        <p:nvSpPr>
          <p:cNvPr id="2" name="headline">
            <a:extLst xmlns:a="http://schemas.openxmlformats.org/drawingml/2006/main">
              <a:ext uri="{FF2B5EF4-FFF2-40B4-BE49-F238E27FC236}">
                <a16:creationId xmlns:a16="http://schemas.microsoft.com/office/drawing/2014/main" id="{40E130DD-4744-4149-8EB9-885457FD35F6}"/>
              </a:ext>
            </a:extLst>
          </p:cNvPr>
          <p:cNvSpPr>
            <a:spLocks xmlns:a="http://schemas.openxmlformats.org/drawingml/2006/main" noGrp="1"/>
          </p:cNvSpPr>
          <p:nvPr/>
        </p:nvSpPr>
        <p:spPr>
          <a:xfrm xmlns:a="http://schemas.openxmlformats.org/drawingml/2006/main">
            <a:off x="609600" y="1352550"/>
            <a:ext cx="5905500"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The person using</a:t>
            </a:r>
          </a:p>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the system matters</a:t>
            </a:r>
          </a:p>
        </p:txBody>
      </p:sp>
      <p:sp>
        <p:nvSpPr>
          <p:cNvPr id="3" name="story-origin">
            <a:extLst xmlns:a="http://schemas.openxmlformats.org/drawingml/2006/main">
              <a:ext uri="{FF2B5EF4-FFF2-40B4-BE49-F238E27FC236}">
                <a16:creationId xmlns:a16="http://schemas.microsoft.com/office/drawing/2014/main" id="{E8DD5B6E-DD5B-47C8-A8DE-90A8C73505C7}"/>
              </a:ext>
            </a:extLst>
          </p:cNvPr>
          <p:cNvSpPr>
            <a:spLocks xmlns:a="http://schemas.openxmlformats.org/drawingml/2006/main" noGrp="1"/>
          </p:cNvSpPr>
          <p:nvPr/>
        </p:nvSpPr>
        <p:spPr>
          <a:xfrm xmlns:a="http://schemas.openxmlformats.org/drawingml/2006/main">
            <a:off x="609600" y="3333750"/>
            <a:ext cx="5572125"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Documentary filmmaking taught me to listen closely. Learning design taught me to make the next step teachable.</a:t>
            </a:r>
          </a:p>
        </p:txBody>
      </p:sp>
      <p:sp>
        <p:nvSpPr>
          <p:cNvPr id="4" name="story-ai">
            <a:extLst xmlns:a="http://schemas.openxmlformats.org/drawingml/2006/main">
              <a:ext uri="{FF2B5EF4-FFF2-40B4-BE49-F238E27FC236}">
                <a16:creationId xmlns:a16="http://schemas.microsoft.com/office/drawing/2014/main" id="{550B461D-DE73-4B04-892F-FD50B362FCD5}"/>
              </a:ext>
            </a:extLst>
          </p:cNvPr>
          <p:cNvSpPr>
            <a:spLocks xmlns:a="http://schemas.openxmlformats.org/drawingml/2006/main" noGrp="1"/>
          </p:cNvSpPr>
          <p:nvPr/>
        </p:nvSpPr>
        <p:spPr>
          <a:xfrm xmlns:a="http://schemas.openxmlformats.org/drawingml/2006/main">
            <a:off x="609600" y="4953000"/>
            <a:ext cx="55721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58645D"/>
                </a:solidFill>
                <a:latin typeface="Helvetica Neue"/>
                <a:ea typeface="Helvetica Neue"/>
                <a:cs typeface="Helvetica Neue"/>
              </a:defRPr>
            </a:pPr>
            <a:r>
              <a:rPr sz="1800" b="0">
                <a:solidFill>
                  <a:srgbClr val="58645D"/>
                </a:solidFill>
                <a:latin typeface="Helvetica Neue"/>
                <a:ea typeface="Helvetica Neue"/>
                <a:cs typeface="Helvetica Neue"/>
              </a:rPr>
              <a:t>That perspective carries into my AI work: understand the task, make the output inspectable, and leave room for human judgment.</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4bccbc4bc8a4165"/>
          <a:stretch xmlns:a="http://schemas.openxmlformats.org/drawingml/2006/main"/>
        </p:blipFill>
        <p:spPr>
          <a:xfrm xmlns:a="http://schemas.openxmlformats.org/drawingml/2006/main">
            <a:off x="7010400" y="1447800"/>
            <a:ext cx="4876800" cy="4876800"/>
          </a:xfrm>
          <a:prstGeom xmlns:a="http://schemas.openxmlformats.org/drawingml/2006/main" prst="rect">
            <a:avLst/>
          </a:prstGeom>
        </p:spPr>
      </p:pic>
      <p:sp>
        <p:nvSpPr>
          <p:cNvPr id="6" name="slide-number">
            <a:extLst xmlns:a="http://schemas.openxmlformats.org/drawingml/2006/main">
              <a:ext uri="{FF2B5EF4-FFF2-40B4-BE49-F238E27FC236}">
                <a16:creationId xmlns:a16="http://schemas.microsoft.com/office/drawing/2014/main" id="{CCEFA589-A5DD-411E-84D5-B45A2B402693}"/>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12</a:t>
            </a:r>
          </a:p>
        </p:txBody>
      </p:sp>
    </p:spTree>
    <p:extLst>
      <p:ext uri="{BB962C8B-B14F-4D97-AF65-F5344CB8AC3E}">
        <p14:creationId xmlns:p14="http://schemas.microsoft.com/office/powerpoint/2010/main" val="809264768"/>
      </p:ext>
    </p:extLst>
  </p:cSld>
</p:sld>
</file>

<file path=ppt/slides/slide13.xml><?xml version="1.0" encoding="utf-8"?>
<p:sld xmlns:p="http://schemas.openxmlformats.org/presentationml/2006/main">
  <p:cSld>
    <p:bg>
      <p:bgPr>
        <a:solidFill xmlns:a="http://schemas.openxmlformats.org/drawingml/2006/main">
          <a:srgbClr val="244D3C"/>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4F42E34D-5BB6-4939-A37F-E6690DCAEE3C}"/>
              </a:ext>
            </a:extLst>
          </p:cNvPr>
          <p:cNvSpPr>
            <a:spLocks xmlns:a="http://schemas.openxmlformats.org/drawingml/2006/main" noGrp="1"/>
          </p:cNvSpPr>
          <p:nvPr/>
        </p:nvSpPr>
        <p:spPr>
          <a:xfrm xmlns:a="http://schemas.openxmlformats.org/drawingml/2006/main">
            <a:off x="609600" y="523875"/>
            <a:ext cx="933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DBEB89"/>
                </a:solidFill>
                <a:latin typeface="Helvetica Neue"/>
                <a:ea typeface="Helvetica Neue"/>
                <a:cs typeface="Helvetica Neue"/>
              </a:defRPr>
            </a:pPr>
            <a:r>
              <a:rPr sz="1200" b="1">
                <a:solidFill>
                  <a:srgbClr val="DBEB89"/>
                </a:solidFill>
                <a:latin typeface="Helvetica Neue"/>
                <a:ea typeface="Helvetica Neue"/>
                <a:cs typeface="Helvetica Neue"/>
              </a:rPr>
              <a:t>KYLE HOBSON   /   APPLIED AI</a:t>
            </a:r>
          </a:p>
        </p:txBody>
      </p:sp>
      <p:sp>
        <p:nvSpPr>
          <p:cNvPr id="2" name="headline">
            <a:extLst xmlns:a="http://schemas.openxmlformats.org/drawingml/2006/main">
              <a:ext uri="{FF2B5EF4-FFF2-40B4-BE49-F238E27FC236}">
                <a16:creationId xmlns:a16="http://schemas.microsoft.com/office/drawing/2014/main" id="{1A9910C9-04B8-45E6-A1EE-E917A5ABCF4E}"/>
              </a:ext>
            </a:extLst>
          </p:cNvPr>
          <p:cNvSpPr>
            <a:spLocks xmlns:a="http://schemas.openxmlformats.org/drawingml/2006/main" noGrp="1"/>
          </p:cNvSpPr>
          <p:nvPr/>
        </p:nvSpPr>
        <p:spPr>
          <a:xfrm xmlns:a="http://schemas.openxmlformats.org/drawingml/2006/main">
            <a:off x="609600" y="1647825"/>
            <a:ext cx="10287000" cy="1885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800" b="1">
                <a:solidFill>
                  <a:srgbClr val="F4F2E9"/>
                </a:solidFill>
                <a:latin typeface="Helvetica Neue"/>
                <a:ea typeface="Helvetica Neue"/>
                <a:cs typeface="Helvetica Neue"/>
              </a:defRPr>
            </a:pPr>
            <a:r>
              <a:rPr sz="4800" b="1">
                <a:solidFill>
                  <a:srgbClr val="F4F2E9"/>
                </a:solidFill>
                <a:latin typeface="Helvetica Neue"/>
                <a:ea typeface="Helvetica Neue"/>
                <a:cs typeface="Helvetica Neue"/>
              </a:rPr>
              <a:t>Let’s make AI useful</a:t>
            </a:r>
          </a:p>
          <a:p xmlns:a="http://schemas.openxmlformats.org/drawingml/2006/main">
            <a:pPr>
              <a:lnSpc>
                <a:spcPct val="110000"/>
              </a:lnSpc>
              <a:buNone/>
              <a:defRPr sz="4800" b="1">
                <a:solidFill>
                  <a:srgbClr val="F4F2E9"/>
                </a:solidFill>
                <a:latin typeface="Helvetica Neue"/>
                <a:ea typeface="Helvetica Neue"/>
                <a:cs typeface="Helvetica Neue"/>
              </a:defRPr>
            </a:pPr>
            <a:r>
              <a:rPr sz="4800" b="1">
                <a:solidFill>
                  <a:srgbClr val="F4F2E9"/>
                </a:solidFill>
                <a:latin typeface="Helvetica Neue"/>
                <a:ea typeface="Helvetica Neue"/>
                <a:cs typeface="Helvetica Neue"/>
              </a:rPr>
              <a:t>in your workflow</a:t>
            </a:r>
          </a:p>
        </p:txBody>
      </p:sp>
      <p:sp>
        <p:nvSpPr>
          <p:cNvPr id="3" name="contact-intent">
            <a:extLst xmlns:a="http://schemas.openxmlformats.org/drawingml/2006/main">
              <a:ext uri="{FF2B5EF4-FFF2-40B4-BE49-F238E27FC236}">
                <a16:creationId xmlns:a16="http://schemas.microsoft.com/office/drawing/2014/main" id="{FF3856D8-B509-4FA0-87E3-3347F4F8F610}"/>
              </a:ext>
            </a:extLst>
          </p:cNvPr>
          <p:cNvSpPr>
            <a:spLocks xmlns:a="http://schemas.openxmlformats.org/drawingml/2006/main" noGrp="1"/>
          </p:cNvSpPr>
          <p:nvPr/>
        </p:nvSpPr>
        <p:spPr>
          <a:xfrm xmlns:a="http://schemas.openxmlformats.org/drawingml/2006/main">
            <a:off x="647700" y="3943350"/>
            <a:ext cx="100203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F4F2E9"/>
                </a:solidFill>
                <a:latin typeface="Helvetica Neue"/>
                <a:ea typeface="Helvetica Neue"/>
                <a:cs typeface="Helvetica Neue"/>
              </a:defRPr>
            </a:pPr>
            <a:r>
              <a:rPr sz="2025" b="0">
                <a:solidFill>
                  <a:srgbClr val="F4F2E9"/>
                </a:solidFill>
                <a:latin typeface="Helvetica Neue"/>
                <a:ea typeface="Helvetica Neue"/>
                <a:cs typeface="Helvetica Neue"/>
              </a:rPr>
              <a:t>For applied AI consulting, AI analysis, prompt design, enablement, and human–AI product work.</a:t>
            </a:r>
          </a:p>
        </p:txBody>
      </p:sp>
      <p:sp>
        <p:nvSpPr>
          <p:cNvPr id="4" name="email">
            <a:extLst xmlns:a="http://schemas.openxmlformats.org/drawingml/2006/main">
              <a:ext uri="{FF2B5EF4-FFF2-40B4-BE49-F238E27FC236}">
                <a16:creationId xmlns:a16="http://schemas.microsoft.com/office/drawing/2014/main" id="{CCDE1B2B-17F8-492C-BC52-0FDED0E11709}"/>
              </a:ext>
            </a:extLst>
          </p:cNvPr>
          <p:cNvSpPr>
            <a:spLocks xmlns:a="http://schemas.openxmlformats.org/drawingml/2006/main" noGrp="1"/>
          </p:cNvSpPr>
          <p:nvPr/>
        </p:nvSpPr>
        <p:spPr>
          <a:xfrm xmlns:a="http://schemas.openxmlformats.org/drawingml/2006/main">
            <a:off x="647700" y="5057775"/>
            <a:ext cx="10191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75" b="0" u="sng">
                <a:solidFill>
                  <a:srgbClr val="DBEB89"/>
                </a:solidFill>
                <a:latin typeface="Helvetica Neue"/>
                <a:ea typeface="Helvetica Neue"/>
                <a:cs typeface="Helvetica Neue"/>
              </a:defRPr>
            </a:pPr>
            <a:r>
              <a:rPr sz="1875" b="0" u="sng">
                <a:solidFill>
                  <a:srgbClr val="DBEB89"/>
                </a:solidFill>
                <a:latin typeface="Helvetica Neue"/>
                <a:ea typeface="Helvetica Neue"/>
                <a:cs typeface="Helvetica Neue"/>
                <a:hlinkClick xmlns:r="http://schemas.openxmlformats.org/officeDocument/2006/relationships" r:id="R6c7176fb309b4cd6"/>
              </a:rPr>
              <a:t>JonathanKyleHobson@gmail.com</a:t>
            </a:r>
          </a:p>
        </p:txBody>
      </p:sp>
      <p:sp>
        <p:nvSpPr>
          <p:cNvPr id="5" name="portfolio">
            <a:extLst xmlns:a="http://schemas.openxmlformats.org/drawingml/2006/main">
              <a:ext uri="{FF2B5EF4-FFF2-40B4-BE49-F238E27FC236}">
                <a16:creationId xmlns:a16="http://schemas.microsoft.com/office/drawing/2014/main" id="{99EE3A72-5BA1-4CEA-A814-3D66AA50E0AC}"/>
              </a:ext>
            </a:extLst>
          </p:cNvPr>
          <p:cNvSpPr>
            <a:spLocks xmlns:a="http://schemas.openxmlformats.org/drawingml/2006/main" noGrp="1"/>
          </p:cNvSpPr>
          <p:nvPr/>
        </p:nvSpPr>
        <p:spPr>
          <a:xfrm xmlns:a="http://schemas.openxmlformats.org/drawingml/2006/main">
            <a:off x="647700" y="57054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u="sng">
                <a:solidFill>
                  <a:srgbClr val="DBEB89"/>
                </a:solidFill>
                <a:latin typeface="Helvetica Neue"/>
                <a:ea typeface="Helvetica Neue"/>
                <a:cs typeface="Helvetica Neue"/>
              </a:defRPr>
            </a:pPr>
            <a:r>
              <a:rPr sz="1725" b="0" u="sng">
                <a:solidFill>
                  <a:srgbClr val="DBEB89"/>
                </a:solidFill>
                <a:latin typeface="Helvetica Neue"/>
                <a:ea typeface="Helvetica Neue"/>
                <a:cs typeface="Helvetica Neue"/>
                <a:hlinkClick xmlns:r="http://schemas.openxmlformats.org/officeDocument/2006/relationships" r:id="R740fb26b4659493f"/>
              </a:rPr>
              <a:t>jonathankhobson.github.io/portfolio/ai</a:t>
            </a:r>
          </a:p>
        </p:txBody>
      </p:sp>
      <p:sp>
        <p:nvSpPr>
          <p:cNvPr id="6" name="slide-number">
            <a:extLst xmlns:a="http://schemas.openxmlformats.org/drawingml/2006/main">
              <a:ext uri="{FF2B5EF4-FFF2-40B4-BE49-F238E27FC236}">
                <a16:creationId xmlns:a16="http://schemas.microsoft.com/office/drawing/2014/main" id="{493CB659-CE38-4930-9321-2D2FD21BDD77}"/>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DBEB89"/>
                </a:solidFill>
                <a:latin typeface="Helvetica Neue"/>
                <a:ea typeface="Helvetica Neue"/>
                <a:cs typeface="Helvetica Neue"/>
              </a:defRPr>
            </a:pPr>
            <a:r>
              <a:rPr sz="1050" b="0">
                <a:solidFill>
                  <a:srgbClr val="DBEB89"/>
                </a:solidFill>
                <a:latin typeface="Helvetica Neue"/>
                <a:ea typeface="Helvetica Neue"/>
                <a:cs typeface="Helvetica Neue"/>
              </a:rPr>
              <a:t>13</a:t>
            </a:r>
          </a:p>
        </p:txBody>
      </p:sp>
    </p:spTree>
    <p:extLst>
      <p:ext uri="{BB962C8B-B14F-4D97-AF65-F5344CB8AC3E}">
        <p14:creationId xmlns:p14="http://schemas.microsoft.com/office/powerpoint/2010/main" val="1758749869"/>
      </p:ext>
    </p:extLst>
  </p:cSld>
</p:sld>
</file>

<file path=ppt/theme/theme1.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2026-09-27T00:50:55.7770000Z</dcterms:created>
  <dcterms:modified xsi:type="dcterms:W3CDTF">2026-09-27T00:50:55.7770000Z</dcterms:modified>
</coreProperties>
</file>